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image22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2" r:id="rId3"/>
    <p:sldId id="306" r:id="rId4"/>
    <p:sldId id="301" r:id="rId5"/>
    <p:sldId id="302" r:id="rId6"/>
    <p:sldId id="305" r:id="rId7"/>
    <p:sldId id="300" r:id="rId8"/>
    <p:sldId id="303" r:id="rId9"/>
    <p:sldId id="304" r:id="rId10"/>
    <p:sldId id="292" r:id="rId11"/>
    <p:sldId id="383" r:id="rId12"/>
    <p:sldId id="382" r:id="rId13"/>
    <p:sldId id="377" r:id="rId14"/>
    <p:sldId id="379" r:id="rId15"/>
    <p:sldId id="402" r:id="rId16"/>
    <p:sldId id="403" r:id="rId17"/>
    <p:sldId id="378" r:id="rId18"/>
    <p:sldId id="381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4" autoAdjust="0"/>
    <p:restoredTop sz="94660"/>
  </p:normalViewPr>
  <p:slideViewPr>
    <p:cSldViewPr snapToGrid="0">
      <p:cViewPr varScale="1">
        <p:scale>
          <a:sx n="92" d="100"/>
          <a:sy n="92" d="100"/>
        </p:scale>
        <p:origin x="102" y="5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2AED724C-7350-4CE8-AAAB-EBC7E826D9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B2CA4CEB-17D5-4496-BFD6-057A27BAAC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/>
              <a:t>Asıl alt başlık stilini düzenlemek için tıklayın</a:t>
            </a:r>
            <a:endParaRPr lang="en-US"/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383B63C9-5E53-46C2-BC86-EA392DFFAE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AB5B8-E19F-4894-864B-6C7B2D0FE6BB}" type="datetimeFigureOut">
              <a:rPr lang="en-US" smtClean="0"/>
              <a:t>10/2/2019</a:t>
            </a:fld>
            <a:endParaRPr lang="en-US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16DB431B-384D-40CF-8464-CAE4D5E59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750E6A16-07E0-4766-98D7-A60E68F069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9E466-6A80-4336-B59F-67786A00BB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1892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46955ECE-D90F-4205-B827-FACBB26490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8ED9CC9A-4B93-4469-94A1-4C8904693F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EF8D5EC2-7498-4549-BE52-B952E9D120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AB5B8-E19F-4894-864B-6C7B2D0FE6BB}" type="datetimeFigureOut">
              <a:rPr lang="en-US" smtClean="0"/>
              <a:t>10/2/2019</a:t>
            </a:fld>
            <a:endParaRPr lang="en-US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F99478DC-3D32-42F3-9808-453F649278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35947624-8597-46B3-9BCE-3C156E6A74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9E466-6A80-4336-B59F-67786A00BB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6754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>
            <a:extLst>
              <a:ext uri="{FF2B5EF4-FFF2-40B4-BE49-F238E27FC236}">
                <a16:creationId xmlns:a16="http://schemas.microsoft.com/office/drawing/2014/main" id="{35641CD6-243D-47DD-88EF-D427F828A3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823D2BEC-22F4-4794-9F18-E182C05825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EA4BA3C4-5FF7-4579-B497-1B48BC8842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AB5B8-E19F-4894-864B-6C7B2D0FE6BB}" type="datetimeFigureOut">
              <a:rPr lang="en-US" smtClean="0"/>
              <a:t>10/2/2019</a:t>
            </a:fld>
            <a:endParaRPr lang="en-US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35C64969-B073-44B2-8812-6DC1FBBCB8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1376B1AD-BCC2-4479-BED2-3699B4225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9E466-6A80-4336-B59F-67786A00BB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7641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91876007-31D1-44E2-864F-30DA2012EC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15447808-C085-46F9-9883-0153C4D282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DFA1E1FF-8764-4857-BC49-4A35901AB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AB5B8-E19F-4894-864B-6C7B2D0FE6BB}" type="datetimeFigureOut">
              <a:rPr lang="en-US" smtClean="0"/>
              <a:t>10/2/2019</a:t>
            </a:fld>
            <a:endParaRPr lang="en-US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E1B51E99-3942-401E-B9ED-9A5339B307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B2122DFD-038C-4479-A9AE-7F4193F40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9E466-6A80-4336-B59F-67786A00BB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8363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E6604B70-0C4A-4CA8-8AB1-72201BE2B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29B4C245-33E0-4429-B28C-C7A93D01BD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58E938DB-324D-467D-96E9-C07E510BFF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AB5B8-E19F-4894-864B-6C7B2D0FE6BB}" type="datetimeFigureOut">
              <a:rPr lang="en-US" smtClean="0"/>
              <a:t>10/2/2019</a:t>
            </a:fld>
            <a:endParaRPr lang="en-US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BE4C972C-9E47-40E1-B8CB-B0AD2058A0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90F583CC-8F59-418E-9FD8-432513A386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9E466-6A80-4336-B59F-67786A00BB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3530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BBBAB264-A7B3-40B3-850F-806D66950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29AB19D1-1415-41AC-9821-0FCB23154F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575980DA-150F-4099-90C1-266B8FED1B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7186D7B3-9324-4BF8-8636-A3DD1C9EA7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AB5B8-E19F-4894-864B-6C7B2D0FE6BB}" type="datetimeFigureOut">
              <a:rPr lang="en-US" smtClean="0"/>
              <a:t>10/2/2019</a:t>
            </a:fld>
            <a:endParaRPr lang="en-US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5A4FB888-753D-4D87-81E4-FFBC42FA4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B32431FC-DCFB-4FB4-972C-ED88851AE5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9E466-6A80-4336-B59F-67786A00BB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5831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ED8E595B-545A-4CE3-8897-73AE15F8E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F62373BE-0405-4AE5-803D-D9BA02D0F5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7F4403C5-E915-48C6-991C-06FCE03950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5" name="Metin Yer Tutucusu 4">
            <a:extLst>
              <a:ext uri="{FF2B5EF4-FFF2-40B4-BE49-F238E27FC236}">
                <a16:creationId xmlns:a16="http://schemas.microsoft.com/office/drawing/2014/main" id="{12CF9734-CEDA-4AFC-B490-9AC1F7650E8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" name="İçerik Yer Tutucusu 5">
            <a:extLst>
              <a:ext uri="{FF2B5EF4-FFF2-40B4-BE49-F238E27FC236}">
                <a16:creationId xmlns:a16="http://schemas.microsoft.com/office/drawing/2014/main" id="{2F0B7D76-E49C-4352-9291-D6E204328FD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7" name="Veri Yer Tutucusu 6">
            <a:extLst>
              <a:ext uri="{FF2B5EF4-FFF2-40B4-BE49-F238E27FC236}">
                <a16:creationId xmlns:a16="http://schemas.microsoft.com/office/drawing/2014/main" id="{47B03327-EEC7-4395-832A-D69CD1E3F5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AB5B8-E19F-4894-864B-6C7B2D0FE6BB}" type="datetimeFigureOut">
              <a:rPr lang="en-US" smtClean="0"/>
              <a:t>10/2/2019</a:t>
            </a:fld>
            <a:endParaRPr lang="en-US"/>
          </a:p>
        </p:txBody>
      </p:sp>
      <p:sp>
        <p:nvSpPr>
          <p:cNvPr id="8" name="Alt Bilgi Yer Tutucusu 7">
            <a:extLst>
              <a:ext uri="{FF2B5EF4-FFF2-40B4-BE49-F238E27FC236}">
                <a16:creationId xmlns:a16="http://schemas.microsoft.com/office/drawing/2014/main" id="{9D221AD1-0E54-44DF-A3FD-0AAA022072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ayt Numarası Yer Tutucusu 8">
            <a:extLst>
              <a:ext uri="{FF2B5EF4-FFF2-40B4-BE49-F238E27FC236}">
                <a16:creationId xmlns:a16="http://schemas.microsoft.com/office/drawing/2014/main" id="{1FD5AC12-3276-4A64-A6BD-921EED73F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9E466-6A80-4336-B59F-67786A00BB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4320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C83C1ED6-D535-4214-B881-6366EBA642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Veri Yer Tutucusu 2">
            <a:extLst>
              <a:ext uri="{FF2B5EF4-FFF2-40B4-BE49-F238E27FC236}">
                <a16:creationId xmlns:a16="http://schemas.microsoft.com/office/drawing/2014/main" id="{AA7A49B0-33A3-41BC-B106-67F083A99D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AB5B8-E19F-4894-864B-6C7B2D0FE6BB}" type="datetimeFigureOut">
              <a:rPr lang="en-US" smtClean="0"/>
              <a:t>10/2/2019</a:t>
            </a:fld>
            <a:endParaRPr lang="en-US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974BC612-E81A-49BA-88F3-088BFCF7F5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00F9F156-96C2-4367-B044-9AE50B2045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9E466-6A80-4336-B59F-67786A00BB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9189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>
            <a:extLst>
              <a:ext uri="{FF2B5EF4-FFF2-40B4-BE49-F238E27FC236}">
                <a16:creationId xmlns:a16="http://schemas.microsoft.com/office/drawing/2014/main" id="{67129BA0-4028-42A4-9177-4B818B525A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AB5B8-E19F-4894-864B-6C7B2D0FE6BB}" type="datetimeFigureOut">
              <a:rPr lang="en-US" smtClean="0"/>
              <a:t>10/2/2019</a:t>
            </a:fld>
            <a:endParaRPr lang="en-US"/>
          </a:p>
        </p:txBody>
      </p:sp>
      <p:sp>
        <p:nvSpPr>
          <p:cNvPr id="3" name="Alt Bilgi Yer Tutucusu 2">
            <a:extLst>
              <a:ext uri="{FF2B5EF4-FFF2-40B4-BE49-F238E27FC236}">
                <a16:creationId xmlns:a16="http://schemas.microsoft.com/office/drawing/2014/main" id="{78FF19F0-B7E8-4175-B899-A27C1A4D0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F6F45C2A-84E5-4627-BE68-A00A700C48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9E466-6A80-4336-B59F-67786A00BB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5754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ECA20652-7535-4A57-9C9E-3A82867717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C09B6842-4841-43C4-946A-FD425E31CE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740600F1-C03A-4640-840E-0C4D4B5076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69FCCE99-34A7-4D8F-A236-C328702401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AB5B8-E19F-4894-864B-6C7B2D0FE6BB}" type="datetimeFigureOut">
              <a:rPr lang="en-US" smtClean="0"/>
              <a:t>10/2/2019</a:t>
            </a:fld>
            <a:endParaRPr lang="en-US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82C7BBF0-2469-439E-8C45-A3CDF8919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6DC94B75-BC98-4917-919A-258585C3EC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9E466-6A80-4336-B59F-67786A00BB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6922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F440F97F-62E3-4911-98CF-37A18459A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Resim Yer Tutucusu 2">
            <a:extLst>
              <a:ext uri="{FF2B5EF4-FFF2-40B4-BE49-F238E27FC236}">
                <a16:creationId xmlns:a16="http://schemas.microsoft.com/office/drawing/2014/main" id="{89859350-7F30-4A99-940D-8763DA18CE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DCA65991-88FF-400B-884A-678E5A3D18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C193A3B5-AD09-4632-9AA6-9086329ABC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AB5B8-E19F-4894-864B-6C7B2D0FE6BB}" type="datetimeFigureOut">
              <a:rPr lang="en-US" smtClean="0"/>
              <a:t>10/2/2019</a:t>
            </a:fld>
            <a:endParaRPr lang="en-US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06A35814-8B70-4EE8-AB22-7C7134643B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F3709ED8-D57D-465B-945B-B67A1FE099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9E466-6A80-4336-B59F-67786A00BB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7965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>
            <a:extLst>
              <a:ext uri="{FF2B5EF4-FFF2-40B4-BE49-F238E27FC236}">
                <a16:creationId xmlns:a16="http://schemas.microsoft.com/office/drawing/2014/main" id="{432A2D65-EF23-47BD-9CAA-D5C5B5B3FA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6B58FF0E-401E-4EB9-B328-A307D4DC40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8DCD83C3-DE6A-497D-B02B-36A2E68927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3AB5B8-E19F-4894-864B-6C7B2D0FE6BB}" type="datetimeFigureOut">
              <a:rPr lang="en-US" smtClean="0"/>
              <a:t>10/2/2019</a:t>
            </a:fld>
            <a:endParaRPr lang="en-US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83BB589C-9A45-4E40-969A-DA955B9EFE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B2DFC430-CE3B-4FD2-AB7D-457B913052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99E466-6A80-4336-B59F-67786A00BB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3688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dureka.co/blog/big-data-applications-revolutionizing-various-domains/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5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bankinfosecurity.com/gao-assesses-iot-cybersecurity-other-risks-a-9926" TargetMode="External"/><Relationship Id="rId5" Type="http://schemas.openxmlformats.org/officeDocument/2006/relationships/image" Target="../media/image28.jpg"/><Relationship Id="rId4" Type="http://schemas.openxmlformats.org/officeDocument/2006/relationships/image" Target="../media/image27.jp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trthaber.com/haber/turkiye/meteorolojiden-saganak-yagis-uyarisi-211683.html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8761924F-0E92-4354-A7B4-F8CC62183B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25270" y="912379"/>
            <a:ext cx="6026551" cy="4484915"/>
          </a:xfrm>
        </p:spPr>
        <p:txBody>
          <a:bodyPr>
            <a:normAutofit fontScale="90000"/>
          </a:bodyPr>
          <a:lstStyle/>
          <a:p>
            <a:r>
              <a:rPr lang="tr-TR" sz="6600" b="1" dirty="0">
                <a:solidFill>
                  <a:srgbClr val="FF1F2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Neden makine öğrenmesi?</a:t>
            </a:r>
            <a:br>
              <a:rPr lang="tr-TR" sz="6600" b="1" dirty="0">
                <a:solidFill>
                  <a:srgbClr val="FF1F2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</a:br>
            <a:br>
              <a:rPr lang="tr-TR" sz="6600" b="1" dirty="0">
                <a:solidFill>
                  <a:srgbClr val="FF1F2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</a:br>
            <a:r>
              <a:rPr lang="tr-TR" sz="6600" b="1" dirty="0">
                <a:solidFill>
                  <a:srgbClr val="FF1F2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Yeni çağın petrolü: veri</a:t>
            </a:r>
            <a:endParaRPr lang="en-US" sz="6600" b="1" dirty="0">
              <a:solidFill>
                <a:srgbClr val="FF1F20"/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96348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ikdörtgen 2">
            <a:extLst>
              <a:ext uri="{FF2B5EF4-FFF2-40B4-BE49-F238E27FC236}">
                <a16:creationId xmlns:a16="http://schemas.microsoft.com/office/drawing/2014/main" id="{C037E2FE-741D-4F27-91E8-E1CD2520EA93}"/>
              </a:ext>
            </a:extLst>
          </p:cNvPr>
          <p:cNvSpPr/>
          <p:nvPr/>
        </p:nvSpPr>
        <p:spPr>
          <a:xfrm>
            <a:off x="1892709" y="4932560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The United Nations issued a</a:t>
            </a:r>
            <a:r>
              <a:rPr lang="tr-TR" dirty="0"/>
              <a:t> </a:t>
            </a:r>
            <a:r>
              <a:rPr lang="en-US" dirty="0"/>
              <a:t>report entitled</a:t>
            </a:r>
            <a:r>
              <a:rPr lang="tr-TR" dirty="0"/>
              <a:t> </a:t>
            </a:r>
            <a:r>
              <a:rPr lang="en-US" dirty="0"/>
              <a:t>Big Data for Development: Opportunities and Challenges</a:t>
            </a:r>
            <a:r>
              <a:rPr lang="tr-TR" dirty="0"/>
              <a:t> </a:t>
            </a:r>
            <a:r>
              <a:rPr lang="en-US" dirty="0"/>
              <a:t>(</a:t>
            </a:r>
            <a:r>
              <a:rPr lang="en-US" dirty="0" err="1"/>
              <a:t>Letouzé</a:t>
            </a:r>
            <a:r>
              <a:rPr lang="en-US" dirty="0"/>
              <a:t>, 2012). It aims to outline the main concerns about</a:t>
            </a:r>
            <a:r>
              <a:rPr lang="tr-TR" dirty="0"/>
              <a:t> </a:t>
            </a:r>
            <a:r>
              <a:rPr lang="en-US" dirty="0"/>
              <a:t>Big Data challenges and to foster the dialogue about how Big Data</a:t>
            </a:r>
            <a:r>
              <a:rPr lang="tr-TR" dirty="0"/>
              <a:t> </a:t>
            </a:r>
            <a:r>
              <a:rPr lang="en-US" dirty="0"/>
              <a:t>can serve the international development.</a:t>
            </a:r>
            <a:endParaRPr lang="tr-TR" dirty="0"/>
          </a:p>
        </p:txBody>
      </p:sp>
      <p:sp>
        <p:nvSpPr>
          <p:cNvPr id="9" name="Dikdörtgen 8">
            <a:extLst>
              <a:ext uri="{FF2B5EF4-FFF2-40B4-BE49-F238E27FC236}">
                <a16:creationId xmlns:a16="http://schemas.microsoft.com/office/drawing/2014/main" id="{840AC188-D8C9-47D0-8E96-464D54F9FBA7}"/>
              </a:ext>
            </a:extLst>
          </p:cNvPr>
          <p:cNvSpPr/>
          <p:nvPr/>
        </p:nvSpPr>
        <p:spPr>
          <a:xfrm>
            <a:off x="1130709" y="1186776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Obama Administration launched Big Data</a:t>
            </a:r>
            <a:r>
              <a:rPr lang="tr-TR" dirty="0"/>
              <a:t> </a:t>
            </a:r>
            <a:r>
              <a:rPr lang="en-US" dirty="0"/>
              <a:t>Research and Development Initiative (Weiss and </a:t>
            </a:r>
            <a:r>
              <a:rPr lang="en-US" dirty="0" err="1"/>
              <a:t>Zgorski</a:t>
            </a:r>
            <a:r>
              <a:rPr lang="en-US" dirty="0"/>
              <a:t>, 2012) with a budget of 200 million. </a:t>
            </a:r>
          </a:p>
        </p:txBody>
      </p:sp>
      <p:pic>
        <p:nvPicPr>
          <p:cNvPr id="19" name="Resim 18">
            <a:extLst>
              <a:ext uri="{FF2B5EF4-FFF2-40B4-BE49-F238E27FC236}">
                <a16:creationId xmlns:a16="http://schemas.microsoft.com/office/drawing/2014/main" id="{2C6EFF6F-34F7-42E4-B301-B4B5EF3A56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5052" y="753704"/>
            <a:ext cx="1771650" cy="1771650"/>
          </a:xfrm>
          <a:prstGeom prst="rect">
            <a:avLst/>
          </a:prstGeom>
        </p:spPr>
      </p:pic>
      <p:sp>
        <p:nvSpPr>
          <p:cNvPr id="21" name="Dikdörtgen 20">
            <a:extLst>
              <a:ext uri="{FF2B5EF4-FFF2-40B4-BE49-F238E27FC236}">
                <a16:creationId xmlns:a16="http://schemas.microsoft.com/office/drawing/2014/main" id="{5F25A781-2117-42F8-BF15-364182AB76C3}"/>
              </a:ext>
            </a:extLst>
          </p:cNvPr>
          <p:cNvSpPr/>
          <p:nvPr/>
        </p:nvSpPr>
        <p:spPr>
          <a:xfrm>
            <a:off x="5053780" y="3119320"/>
            <a:ext cx="537824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In Japan, Big Data development</a:t>
            </a:r>
            <a:r>
              <a:rPr lang="tr-TR" dirty="0"/>
              <a:t> </a:t>
            </a:r>
            <a:r>
              <a:rPr lang="en-US" dirty="0"/>
              <a:t>became one important axe of the national technological strategy</a:t>
            </a:r>
            <a:r>
              <a:rPr lang="tr-TR" dirty="0"/>
              <a:t> </a:t>
            </a:r>
            <a:r>
              <a:rPr lang="en-US" dirty="0"/>
              <a:t>in July 2012 (Chen et al., 2014b). </a:t>
            </a:r>
            <a:endParaRPr lang="tr-TR" dirty="0"/>
          </a:p>
        </p:txBody>
      </p:sp>
      <p:pic>
        <p:nvPicPr>
          <p:cNvPr id="23" name="Resim 22">
            <a:extLst>
              <a:ext uri="{FF2B5EF4-FFF2-40B4-BE49-F238E27FC236}">
                <a16:creationId xmlns:a16="http://schemas.microsoft.com/office/drawing/2014/main" id="{7DC68321-31B4-43AA-848F-841D94A1368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5546" y="2725480"/>
            <a:ext cx="2516622" cy="1711009"/>
          </a:xfrm>
          <a:prstGeom prst="rect">
            <a:avLst/>
          </a:prstGeom>
        </p:spPr>
      </p:pic>
      <p:pic>
        <p:nvPicPr>
          <p:cNvPr id="25" name="Resim 24">
            <a:extLst>
              <a:ext uri="{FF2B5EF4-FFF2-40B4-BE49-F238E27FC236}">
                <a16:creationId xmlns:a16="http://schemas.microsoft.com/office/drawing/2014/main" id="{B426648F-D52B-44A0-B56D-613DA51B5C1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5376" y="4464618"/>
            <a:ext cx="2042652" cy="2042652"/>
          </a:xfrm>
          <a:prstGeom prst="rect">
            <a:avLst/>
          </a:prstGeom>
        </p:spPr>
      </p:pic>
      <p:sp>
        <p:nvSpPr>
          <p:cNvPr id="26" name="Unvan 1">
            <a:extLst>
              <a:ext uri="{FF2B5EF4-FFF2-40B4-BE49-F238E27FC236}">
                <a16:creationId xmlns:a16="http://schemas.microsoft.com/office/drawing/2014/main" id="{48A5BB63-375F-4755-AB2C-226463190F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32612" y="220493"/>
            <a:ext cx="5540137" cy="675975"/>
          </a:xfrm>
        </p:spPr>
        <p:txBody>
          <a:bodyPr>
            <a:normAutofit/>
          </a:bodyPr>
          <a:lstStyle/>
          <a:p>
            <a:r>
              <a:rPr lang="tr-TR" sz="3600" b="1" dirty="0">
                <a:solidFill>
                  <a:srgbClr val="FF4D4D"/>
                </a:solidFill>
                <a:latin typeface="Roboto"/>
                <a:ea typeface="+mn-ea"/>
                <a:cs typeface="+mn-cs"/>
              </a:rPr>
              <a:t>Farkında Olanlar Var!</a:t>
            </a:r>
            <a:endParaRPr lang="en-US" sz="3600" b="1" dirty="0">
              <a:solidFill>
                <a:srgbClr val="FF4D4D"/>
              </a:solidFill>
              <a:latin typeface="Roboto"/>
              <a:ea typeface="+mn-ea"/>
              <a:cs typeface="+mn-cs"/>
            </a:endParaRPr>
          </a:p>
        </p:txBody>
      </p:sp>
      <p:sp>
        <p:nvSpPr>
          <p:cNvPr id="27" name="Dikdörtgen 26">
            <a:extLst>
              <a:ext uri="{FF2B5EF4-FFF2-40B4-BE49-F238E27FC236}">
                <a16:creationId xmlns:a16="http://schemas.microsoft.com/office/drawing/2014/main" id="{2E765370-1C6A-40DA-9447-5DA311CD0396}"/>
              </a:ext>
            </a:extLst>
          </p:cNvPr>
          <p:cNvSpPr/>
          <p:nvPr/>
        </p:nvSpPr>
        <p:spPr>
          <a:xfrm>
            <a:off x="5161935" y="1474839"/>
            <a:ext cx="589936" cy="311539"/>
          </a:xfrm>
          <a:prstGeom prst="rect">
            <a:avLst/>
          </a:prstGeom>
          <a:noFill/>
          <a:ln w="38100">
            <a:solidFill>
              <a:srgbClr val="FF4D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8" name="Dikdörtgen 27">
            <a:extLst>
              <a:ext uri="{FF2B5EF4-FFF2-40B4-BE49-F238E27FC236}">
                <a16:creationId xmlns:a16="http://schemas.microsoft.com/office/drawing/2014/main" id="{6B78820A-87A4-40CA-BC65-22C04FC1D5D8}"/>
              </a:ext>
            </a:extLst>
          </p:cNvPr>
          <p:cNvSpPr/>
          <p:nvPr/>
        </p:nvSpPr>
        <p:spPr>
          <a:xfrm>
            <a:off x="9605679" y="3427224"/>
            <a:ext cx="589936" cy="311539"/>
          </a:xfrm>
          <a:prstGeom prst="rect">
            <a:avLst/>
          </a:prstGeom>
          <a:noFill/>
          <a:ln w="38100">
            <a:solidFill>
              <a:srgbClr val="FF4D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9" name="Dikdörtgen 28">
            <a:extLst>
              <a:ext uri="{FF2B5EF4-FFF2-40B4-BE49-F238E27FC236}">
                <a16:creationId xmlns:a16="http://schemas.microsoft.com/office/drawing/2014/main" id="{EF291300-0E80-41FC-82C7-A48C02449F97}"/>
              </a:ext>
            </a:extLst>
          </p:cNvPr>
          <p:cNvSpPr/>
          <p:nvPr/>
        </p:nvSpPr>
        <p:spPr>
          <a:xfrm>
            <a:off x="7000565" y="5251518"/>
            <a:ext cx="589936" cy="311539"/>
          </a:xfrm>
          <a:prstGeom prst="rect">
            <a:avLst/>
          </a:prstGeom>
          <a:noFill/>
          <a:ln w="38100">
            <a:solidFill>
              <a:srgbClr val="FF4D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81084851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6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9" grpId="0"/>
      <p:bldP spid="21" grpId="0"/>
      <p:bldP spid="27" grpId="0" animBg="1"/>
      <p:bldP spid="28" grpId="0" animBg="1"/>
      <p:bldP spid="2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 5">
            <a:extLst>
              <a:ext uri="{FF2B5EF4-FFF2-40B4-BE49-F238E27FC236}">
                <a16:creationId xmlns:a16="http://schemas.microsoft.com/office/drawing/2014/main" id="{6D6FB325-4317-44B2-9789-419F06E86CEE}"/>
              </a:ext>
            </a:extLst>
          </p:cNvPr>
          <p:cNvGrpSpPr/>
          <p:nvPr/>
        </p:nvGrpSpPr>
        <p:grpSpPr>
          <a:xfrm>
            <a:off x="307486" y="1999463"/>
            <a:ext cx="3922784" cy="1834948"/>
            <a:chOff x="4134607" y="1778718"/>
            <a:chExt cx="3922784" cy="1834948"/>
          </a:xfrm>
        </p:grpSpPr>
        <p:sp>
          <p:nvSpPr>
            <p:cNvPr id="3" name="Dikdörtgen 2">
              <a:extLst>
                <a:ext uri="{FF2B5EF4-FFF2-40B4-BE49-F238E27FC236}">
                  <a16:creationId xmlns:a16="http://schemas.microsoft.com/office/drawing/2014/main" id="{4F5700D6-F0A6-46DB-B332-274BE1594AC3}"/>
                </a:ext>
              </a:extLst>
            </p:cNvPr>
            <p:cNvSpPr/>
            <p:nvPr/>
          </p:nvSpPr>
          <p:spPr>
            <a:xfrm>
              <a:off x="4268095" y="3244334"/>
              <a:ext cx="365580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tr-TR" b="1" dirty="0">
                  <a:solidFill>
                    <a:srgbClr val="222222"/>
                  </a:solidFill>
                  <a:latin typeface="Open-Sans"/>
                </a:rPr>
                <a:t>International Data Corporation (IDC)</a:t>
              </a:r>
              <a:endParaRPr lang="tr-TR" b="1" i="0" dirty="0">
                <a:solidFill>
                  <a:srgbClr val="222222"/>
                </a:solidFill>
                <a:effectLst/>
                <a:latin typeface="Open-Sans"/>
              </a:endParaRPr>
            </a:p>
          </p:txBody>
        </p:sp>
        <p:pic>
          <p:nvPicPr>
            <p:cNvPr id="5" name="Resim 4">
              <a:extLst>
                <a:ext uri="{FF2B5EF4-FFF2-40B4-BE49-F238E27FC236}">
                  <a16:creationId xmlns:a16="http://schemas.microsoft.com/office/drawing/2014/main" id="{3938670C-0761-4ADC-8822-8A0EB1DAD1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34607" y="1778718"/>
              <a:ext cx="3922784" cy="1344171"/>
            </a:xfrm>
            <a:prstGeom prst="rect">
              <a:avLst/>
            </a:prstGeom>
          </p:spPr>
        </p:pic>
      </p:grpSp>
      <p:pic>
        <p:nvPicPr>
          <p:cNvPr id="7" name="Resim 6">
            <a:extLst>
              <a:ext uri="{FF2B5EF4-FFF2-40B4-BE49-F238E27FC236}">
                <a16:creationId xmlns:a16="http://schemas.microsoft.com/office/drawing/2014/main" id="{53736CF2-253C-4FBD-9B2F-D7A09757DE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5265" y="369682"/>
            <a:ext cx="7277247" cy="6190793"/>
          </a:xfrm>
          <a:prstGeom prst="rect">
            <a:avLst/>
          </a:prstGeom>
        </p:spPr>
      </p:pic>
      <p:sp>
        <p:nvSpPr>
          <p:cNvPr id="11" name="Unvan 1">
            <a:extLst>
              <a:ext uri="{FF2B5EF4-FFF2-40B4-BE49-F238E27FC236}">
                <a16:creationId xmlns:a16="http://schemas.microsoft.com/office/drawing/2014/main" id="{4F49BF5F-D94B-4EE2-AE43-0266A0FE08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428" y="403467"/>
            <a:ext cx="4595777" cy="1023516"/>
          </a:xfrm>
        </p:spPr>
        <p:txBody>
          <a:bodyPr>
            <a:normAutofit fontScale="90000"/>
          </a:bodyPr>
          <a:lstStyle/>
          <a:p>
            <a:r>
              <a:rPr lang="tr-TR" sz="3600" b="1" dirty="0">
                <a:solidFill>
                  <a:srgbClr val="FF4D4D"/>
                </a:solidFill>
                <a:latin typeface="Roboto"/>
                <a:ea typeface="+mn-ea"/>
                <a:cs typeface="+mn-cs"/>
              </a:rPr>
              <a:t>Ülkemizde Farkında </a:t>
            </a:r>
            <a:br>
              <a:rPr lang="tr-TR" sz="3600" b="1" dirty="0">
                <a:solidFill>
                  <a:srgbClr val="FF4D4D"/>
                </a:solidFill>
                <a:latin typeface="Roboto"/>
                <a:ea typeface="+mn-ea"/>
                <a:cs typeface="+mn-cs"/>
              </a:rPr>
            </a:br>
            <a:r>
              <a:rPr lang="tr-TR" sz="3600" b="1" dirty="0">
                <a:solidFill>
                  <a:srgbClr val="FF4D4D"/>
                </a:solidFill>
                <a:latin typeface="Roboto"/>
                <a:ea typeface="+mn-ea"/>
                <a:cs typeface="+mn-cs"/>
              </a:rPr>
              <a:t>Olanlar</a:t>
            </a:r>
            <a:endParaRPr lang="en-US" sz="3600" b="1" dirty="0">
              <a:solidFill>
                <a:srgbClr val="FF4D4D"/>
              </a:solidFill>
              <a:latin typeface="Roboto"/>
              <a:ea typeface="+mn-ea"/>
              <a:cs typeface="+mn-cs"/>
            </a:endParaRPr>
          </a:p>
        </p:txBody>
      </p:sp>
      <p:pic>
        <p:nvPicPr>
          <p:cNvPr id="8" name="Resim 7">
            <a:extLst>
              <a:ext uri="{FF2B5EF4-FFF2-40B4-BE49-F238E27FC236}">
                <a16:creationId xmlns:a16="http://schemas.microsoft.com/office/drawing/2014/main" id="{C46CA467-4880-4002-BD9B-DAB1D32299A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622" y="6362072"/>
            <a:ext cx="2154700" cy="308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265555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Unvan 1">
            <a:extLst>
              <a:ext uri="{FF2B5EF4-FFF2-40B4-BE49-F238E27FC236}">
                <a16:creationId xmlns:a16="http://schemas.microsoft.com/office/drawing/2014/main" id="{48A5BB63-375F-4755-AB2C-226463190F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16593" y="340242"/>
            <a:ext cx="5540137" cy="659219"/>
          </a:xfrm>
        </p:spPr>
        <p:txBody>
          <a:bodyPr>
            <a:normAutofit/>
          </a:bodyPr>
          <a:lstStyle/>
          <a:p>
            <a:r>
              <a:rPr lang="tr-TR" sz="3600" b="1" dirty="0">
                <a:solidFill>
                  <a:srgbClr val="FF4D4D"/>
                </a:solidFill>
                <a:latin typeface="Roboto"/>
                <a:ea typeface="+mn-ea"/>
                <a:cs typeface="+mn-cs"/>
              </a:rPr>
              <a:t>Kamu</a:t>
            </a:r>
            <a:endParaRPr lang="en-US" sz="3600" b="1" dirty="0">
              <a:solidFill>
                <a:srgbClr val="FF4D4D"/>
              </a:solidFill>
              <a:latin typeface="Roboto"/>
              <a:ea typeface="+mn-ea"/>
              <a:cs typeface="+mn-cs"/>
            </a:endParaRPr>
          </a:p>
        </p:txBody>
      </p:sp>
      <p:pic>
        <p:nvPicPr>
          <p:cNvPr id="2" name="Resim 1">
            <a:extLst>
              <a:ext uri="{FF2B5EF4-FFF2-40B4-BE49-F238E27FC236}">
                <a16:creationId xmlns:a16="http://schemas.microsoft.com/office/drawing/2014/main" id="{EA60CD2E-22DA-4894-B4AE-48CEB1845C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959" y="999461"/>
            <a:ext cx="7544853" cy="3934374"/>
          </a:xfrm>
          <a:prstGeom prst="rect">
            <a:avLst/>
          </a:prstGeom>
        </p:spPr>
      </p:pic>
      <p:sp>
        <p:nvSpPr>
          <p:cNvPr id="13" name="Unvan 1">
            <a:extLst>
              <a:ext uri="{FF2B5EF4-FFF2-40B4-BE49-F238E27FC236}">
                <a16:creationId xmlns:a16="http://schemas.microsoft.com/office/drawing/2014/main" id="{C9D9EDCC-8DD2-462B-BCB7-0A2E14A3D4AC}"/>
              </a:ext>
            </a:extLst>
          </p:cNvPr>
          <p:cNvSpPr txBox="1">
            <a:spLocks/>
          </p:cNvSpPr>
          <p:nvPr/>
        </p:nvSpPr>
        <p:spPr>
          <a:xfrm>
            <a:off x="2461436" y="4933835"/>
            <a:ext cx="7651898" cy="139582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sz="3600" b="1" dirty="0">
                <a:solidFill>
                  <a:srgbClr val="535375"/>
                </a:solidFill>
                <a:latin typeface="Roboto"/>
                <a:ea typeface="+mn-ea"/>
                <a:cs typeface="+mn-cs"/>
              </a:rPr>
              <a:t>75 konuşmacı arasında kamu sektöründen katılım yok</a:t>
            </a:r>
            <a:endParaRPr lang="en-US" sz="3600" b="1" dirty="0">
              <a:solidFill>
                <a:srgbClr val="535375"/>
              </a:solidFill>
              <a:latin typeface="Roboto"/>
              <a:ea typeface="+mn-ea"/>
              <a:cs typeface="+mn-cs"/>
            </a:endParaRP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E829C8AB-BC38-4AD6-A581-D68B6FC7B1E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622" y="6362072"/>
            <a:ext cx="2154700" cy="308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260391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Unvan 1">
            <a:extLst>
              <a:ext uri="{FF2B5EF4-FFF2-40B4-BE49-F238E27FC236}">
                <a16:creationId xmlns:a16="http://schemas.microsoft.com/office/drawing/2014/main" id="{8ACCD264-D685-4A5C-B3A2-8D4B450FEB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86046" y="1594887"/>
            <a:ext cx="3005469" cy="2650468"/>
          </a:xfrm>
        </p:spPr>
        <p:txBody>
          <a:bodyPr>
            <a:noAutofit/>
          </a:bodyPr>
          <a:lstStyle/>
          <a:p>
            <a:r>
              <a:rPr lang="tr-TR" sz="3600" b="1" dirty="0">
                <a:solidFill>
                  <a:srgbClr val="FF4D4D"/>
                </a:solidFill>
                <a:latin typeface="Roboto"/>
                <a:ea typeface="+mn-ea"/>
                <a:cs typeface="+mn-cs"/>
              </a:rPr>
              <a:t>Yıl 2014: ABD Hükümetinin İşlediği Veri</a:t>
            </a:r>
            <a:endParaRPr lang="en-US" sz="3600" b="1" dirty="0">
              <a:solidFill>
                <a:srgbClr val="FF4D4D"/>
              </a:solidFill>
              <a:latin typeface="Roboto"/>
              <a:ea typeface="+mn-ea"/>
              <a:cs typeface="+mn-cs"/>
            </a:endParaRPr>
          </a:p>
        </p:txBody>
      </p:sp>
      <p:pic>
        <p:nvPicPr>
          <p:cNvPr id="10" name="Resim 9">
            <a:extLst>
              <a:ext uri="{FF2B5EF4-FFF2-40B4-BE49-F238E27FC236}">
                <a16:creationId xmlns:a16="http://schemas.microsoft.com/office/drawing/2014/main" id="{4098AEAC-3712-48B6-882F-08F6496AB5C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13"/>
          <a:stretch/>
        </p:blipFill>
        <p:spPr>
          <a:xfrm>
            <a:off x="5103627" y="43179"/>
            <a:ext cx="6553201" cy="6283193"/>
          </a:xfrm>
          <a:prstGeom prst="rect">
            <a:avLst/>
          </a:prstGeom>
        </p:spPr>
      </p:pic>
      <p:pic>
        <p:nvPicPr>
          <p:cNvPr id="11" name="Resim 10">
            <a:extLst>
              <a:ext uri="{FF2B5EF4-FFF2-40B4-BE49-F238E27FC236}">
                <a16:creationId xmlns:a16="http://schemas.microsoft.com/office/drawing/2014/main" id="{3554D2C5-C265-4A62-B55D-1A8B42FEA8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082472"/>
            <a:ext cx="7156006" cy="775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455131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>
            <a:extLst>
              <a:ext uri="{FF2B5EF4-FFF2-40B4-BE49-F238E27FC236}">
                <a16:creationId xmlns:a16="http://schemas.microsoft.com/office/drawing/2014/main" id="{B3E892DD-5B48-47D8-A751-5E767E3DC1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486" y="318244"/>
            <a:ext cx="11769027" cy="6221512"/>
          </a:xfrm>
          <a:prstGeom prst="rect">
            <a:avLst/>
          </a:prstGeom>
        </p:spPr>
      </p:pic>
      <p:sp>
        <p:nvSpPr>
          <p:cNvPr id="6" name="Dikdörtgen 5">
            <a:extLst>
              <a:ext uri="{FF2B5EF4-FFF2-40B4-BE49-F238E27FC236}">
                <a16:creationId xmlns:a16="http://schemas.microsoft.com/office/drawing/2014/main" id="{472EE455-6A25-4BC0-8EC1-B97282B5ACFA}"/>
              </a:ext>
            </a:extLst>
          </p:cNvPr>
          <p:cNvSpPr/>
          <p:nvPr/>
        </p:nvSpPr>
        <p:spPr>
          <a:xfrm>
            <a:off x="6096000" y="6539756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tr-TR" sz="1200" dirty="0">
                <a:hlinkClick r:id="rId3"/>
              </a:rPr>
              <a:t>Görsel: https://www.edureka.co/blog/big-data-applications-revolutionizing-various-domains/</a:t>
            </a:r>
            <a:endParaRPr lang="tr-TR" sz="1200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D242B631-1FD8-47E6-93ED-C6A7FCC3E7D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622" y="6362072"/>
            <a:ext cx="2154700" cy="308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710254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Resim 6">
            <a:extLst>
              <a:ext uri="{FF2B5EF4-FFF2-40B4-BE49-F238E27FC236}">
                <a16:creationId xmlns:a16="http://schemas.microsoft.com/office/drawing/2014/main" id="{E912CA09-43DD-49F1-8BE8-015865D850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769" y="564169"/>
            <a:ext cx="4232534" cy="2614033"/>
          </a:xfrm>
          <a:prstGeom prst="rect">
            <a:avLst/>
          </a:prstGeom>
        </p:spPr>
      </p:pic>
      <p:pic>
        <p:nvPicPr>
          <p:cNvPr id="9" name="Resim 8">
            <a:extLst>
              <a:ext uri="{FF2B5EF4-FFF2-40B4-BE49-F238E27FC236}">
                <a16:creationId xmlns:a16="http://schemas.microsoft.com/office/drawing/2014/main" id="{3EE0DBAC-225F-422A-B696-F6FFA805DF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43408"/>
            <a:ext cx="5691298" cy="3185592"/>
          </a:xfrm>
          <a:prstGeom prst="rect">
            <a:avLst/>
          </a:prstGeom>
        </p:spPr>
      </p:pic>
      <p:pic>
        <p:nvPicPr>
          <p:cNvPr id="11" name="Resim 10">
            <a:extLst>
              <a:ext uri="{FF2B5EF4-FFF2-40B4-BE49-F238E27FC236}">
                <a16:creationId xmlns:a16="http://schemas.microsoft.com/office/drawing/2014/main" id="{6C0B830B-EC16-41A7-ACBE-A600F80BFF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0879" y="3679798"/>
            <a:ext cx="3537245" cy="2686605"/>
          </a:xfrm>
          <a:prstGeom prst="rect">
            <a:avLst/>
          </a:prstGeom>
        </p:spPr>
      </p:pic>
      <p:pic>
        <p:nvPicPr>
          <p:cNvPr id="13" name="Resim 12">
            <a:extLst>
              <a:ext uri="{FF2B5EF4-FFF2-40B4-BE49-F238E27FC236}">
                <a16:creationId xmlns:a16="http://schemas.microsoft.com/office/drawing/2014/main" id="{E9E8827C-94BC-4C52-A712-A541E49AA4B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35" r="17907"/>
          <a:stretch/>
        </p:blipFill>
        <p:spPr>
          <a:xfrm>
            <a:off x="7138306" y="3429000"/>
            <a:ext cx="3298564" cy="3188203"/>
          </a:xfrm>
          <a:prstGeom prst="rect">
            <a:avLst/>
          </a:prstGeom>
        </p:spPr>
      </p:pic>
      <p:sp>
        <p:nvSpPr>
          <p:cNvPr id="14" name="Dikdörtgen 13">
            <a:extLst>
              <a:ext uri="{FF2B5EF4-FFF2-40B4-BE49-F238E27FC236}">
                <a16:creationId xmlns:a16="http://schemas.microsoft.com/office/drawing/2014/main" id="{D72739E7-E4C0-4AB2-BBAC-71110D1F26DE}"/>
              </a:ext>
            </a:extLst>
          </p:cNvPr>
          <p:cNvSpPr/>
          <p:nvPr/>
        </p:nvSpPr>
        <p:spPr>
          <a:xfrm>
            <a:off x="1310371" y="6016832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tr-TR" sz="1200" dirty="0">
                <a:hlinkClick r:id="rId6"/>
              </a:rPr>
              <a:t>Görsel: https://www.bankinfosecurity.com/gao-assesses-iot-cybersecurity-other-risks-a-9926</a:t>
            </a:r>
            <a:endParaRPr lang="tr-TR" sz="1200" dirty="0"/>
          </a:p>
        </p:txBody>
      </p:sp>
      <p:pic>
        <p:nvPicPr>
          <p:cNvPr id="8" name="Resim 7">
            <a:extLst>
              <a:ext uri="{FF2B5EF4-FFF2-40B4-BE49-F238E27FC236}">
                <a16:creationId xmlns:a16="http://schemas.microsoft.com/office/drawing/2014/main" id="{DAFB6CA7-CA16-4BDA-A291-0BAB0E0BFB3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300" y="6409183"/>
            <a:ext cx="2250142" cy="322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171453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ata is everywhere ile ilgili görsel sonucu">
            <a:extLst>
              <a:ext uri="{FF2B5EF4-FFF2-40B4-BE49-F238E27FC236}">
                <a16:creationId xmlns:a16="http://schemas.microsoft.com/office/drawing/2014/main" id="{EB58A39D-41C2-4396-904D-33219EA6A6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0" y="252413"/>
            <a:ext cx="9525000" cy="6353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Unvan 1">
            <a:extLst>
              <a:ext uri="{FF2B5EF4-FFF2-40B4-BE49-F238E27FC236}">
                <a16:creationId xmlns:a16="http://schemas.microsoft.com/office/drawing/2014/main" id="{BDB6430C-4AD8-45D2-B608-7B312F9EA60B}"/>
              </a:ext>
            </a:extLst>
          </p:cNvPr>
          <p:cNvSpPr txBox="1">
            <a:spLocks/>
          </p:cNvSpPr>
          <p:nvPr/>
        </p:nvSpPr>
        <p:spPr>
          <a:xfrm>
            <a:off x="4051342" y="4902896"/>
            <a:ext cx="4595777" cy="10235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tr-TR" sz="5000" b="1" dirty="0">
                <a:solidFill>
                  <a:srgbClr val="FFFF00"/>
                </a:solidFill>
                <a:latin typeface="Roboto"/>
                <a:ea typeface="+mn-ea"/>
                <a:cs typeface="+mn-cs"/>
              </a:rPr>
              <a:t>Veri her yerde</a:t>
            </a:r>
            <a:endParaRPr lang="en-US" sz="5000" b="1" dirty="0">
              <a:solidFill>
                <a:srgbClr val="FFFF00"/>
              </a:solidFill>
              <a:latin typeface="Robot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78383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>
            <a:extLst>
              <a:ext uri="{FF2B5EF4-FFF2-40B4-BE49-F238E27FC236}">
                <a16:creationId xmlns:a16="http://schemas.microsoft.com/office/drawing/2014/main" id="{0B31AEB4-9D0E-45DB-9C14-8840DCCC988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622" y="6362072"/>
            <a:ext cx="2154700" cy="308365"/>
          </a:xfrm>
          <a:prstGeom prst="rect">
            <a:avLst/>
          </a:prstGeom>
        </p:spPr>
      </p:pic>
      <p:sp>
        <p:nvSpPr>
          <p:cNvPr id="9" name="Unvan 1">
            <a:extLst>
              <a:ext uri="{FF2B5EF4-FFF2-40B4-BE49-F238E27FC236}">
                <a16:creationId xmlns:a16="http://schemas.microsoft.com/office/drawing/2014/main" id="{A86CABB6-BB8C-4A9C-A233-19570DA4C2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68154" y="1509830"/>
            <a:ext cx="8480940" cy="2283553"/>
          </a:xfrm>
        </p:spPr>
        <p:txBody>
          <a:bodyPr>
            <a:noAutofit/>
          </a:bodyPr>
          <a:lstStyle/>
          <a:p>
            <a:r>
              <a:rPr lang="tr-TR" sz="4800" b="1" dirty="0">
                <a:solidFill>
                  <a:srgbClr val="EE1C24"/>
                </a:solidFill>
                <a:latin typeface="Roboto"/>
                <a:ea typeface="+mn-ea"/>
                <a:cs typeface="+mn-cs"/>
              </a:rPr>
              <a:t>Bütün bu cihazlar veri üretmeye başladığında buna hazır olacak mısınız?</a:t>
            </a:r>
            <a:endParaRPr lang="en-US" sz="4800" b="1" dirty="0">
              <a:solidFill>
                <a:srgbClr val="EE1C24"/>
              </a:solidFill>
              <a:latin typeface="Robot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23841032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>
            <a:extLst>
              <a:ext uri="{FF2B5EF4-FFF2-40B4-BE49-F238E27FC236}">
                <a16:creationId xmlns:a16="http://schemas.microsoft.com/office/drawing/2014/main" id="{0B31AEB4-9D0E-45DB-9C14-8840DCCC988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622" y="6362072"/>
            <a:ext cx="2154700" cy="308365"/>
          </a:xfrm>
          <a:prstGeom prst="rect">
            <a:avLst/>
          </a:prstGeom>
        </p:spPr>
      </p:pic>
      <p:pic>
        <p:nvPicPr>
          <p:cNvPr id="10" name="Resim 9">
            <a:extLst>
              <a:ext uri="{FF2B5EF4-FFF2-40B4-BE49-F238E27FC236}">
                <a16:creationId xmlns:a16="http://schemas.microsoft.com/office/drawing/2014/main" id="{77F5C491-3F18-4EEB-9159-0C9C73C2B7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2891" y="855810"/>
            <a:ext cx="7604376" cy="4396667"/>
          </a:xfrm>
          <a:prstGeom prst="rect">
            <a:avLst/>
          </a:prstGeom>
        </p:spPr>
      </p:pic>
      <p:sp>
        <p:nvSpPr>
          <p:cNvPr id="11" name="Unvan 1">
            <a:extLst>
              <a:ext uri="{FF2B5EF4-FFF2-40B4-BE49-F238E27FC236}">
                <a16:creationId xmlns:a16="http://schemas.microsoft.com/office/drawing/2014/main" id="{B26E7E76-5E3C-40C2-BFD9-9014E5A745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9265" y="1594888"/>
            <a:ext cx="3409210" cy="2692796"/>
          </a:xfrm>
        </p:spPr>
        <p:txBody>
          <a:bodyPr>
            <a:noAutofit/>
          </a:bodyPr>
          <a:lstStyle/>
          <a:p>
            <a:r>
              <a:rPr lang="tr-TR" sz="3600" b="1" dirty="0">
                <a:solidFill>
                  <a:srgbClr val="27779C"/>
                </a:solidFill>
                <a:latin typeface="Roboto"/>
                <a:ea typeface="+mn-ea"/>
                <a:cs typeface="+mn-cs"/>
              </a:rPr>
              <a:t>Hazırlıksız yakalanmayın.</a:t>
            </a:r>
            <a:br>
              <a:rPr lang="tr-TR" sz="3600" b="1" dirty="0">
                <a:solidFill>
                  <a:srgbClr val="27779C"/>
                </a:solidFill>
                <a:latin typeface="Roboto"/>
                <a:ea typeface="+mn-ea"/>
                <a:cs typeface="+mn-cs"/>
              </a:rPr>
            </a:br>
            <a:br>
              <a:rPr lang="tr-TR" sz="3600" b="1" dirty="0">
                <a:solidFill>
                  <a:srgbClr val="27779C"/>
                </a:solidFill>
                <a:latin typeface="Roboto"/>
                <a:ea typeface="+mn-ea"/>
                <a:cs typeface="+mn-cs"/>
              </a:rPr>
            </a:br>
            <a:r>
              <a:rPr lang="tr-TR" sz="3600" b="1" dirty="0">
                <a:solidFill>
                  <a:srgbClr val="27779C"/>
                </a:solidFill>
                <a:latin typeface="Roboto"/>
                <a:ea typeface="+mn-ea"/>
                <a:cs typeface="+mn-cs"/>
              </a:rPr>
              <a:t>Şimdiden tedbirinizi alın.</a:t>
            </a:r>
            <a:endParaRPr lang="en-US" sz="3600" b="1" dirty="0">
              <a:solidFill>
                <a:srgbClr val="27779C"/>
              </a:solidFill>
              <a:latin typeface="Roboto"/>
              <a:ea typeface="+mn-ea"/>
              <a:cs typeface="+mn-cs"/>
            </a:endParaRPr>
          </a:p>
        </p:txBody>
      </p:sp>
      <p:sp>
        <p:nvSpPr>
          <p:cNvPr id="12" name="Dikdörtgen 11">
            <a:extLst>
              <a:ext uri="{FF2B5EF4-FFF2-40B4-BE49-F238E27FC236}">
                <a16:creationId xmlns:a16="http://schemas.microsoft.com/office/drawing/2014/main" id="{5277432B-3737-4EBE-A8CD-5715A7736F4D}"/>
              </a:ext>
            </a:extLst>
          </p:cNvPr>
          <p:cNvSpPr/>
          <p:nvPr/>
        </p:nvSpPr>
        <p:spPr>
          <a:xfrm>
            <a:off x="5688419" y="6280281"/>
            <a:ext cx="650358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1200" dirty="0">
                <a:hlinkClick r:id="rId4"/>
              </a:rPr>
              <a:t>Görsel: https://www.trthaber.com/haber/turkiye/meteorolojiden-saganak-yagis-uyarisi-211683.html</a:t>
            </a:r>
            <a:endParaRPr lang="tr-TR" sz="1200" dirty="0"/>
          </a:p>
        </p:txBody>
      </p:sp>
    </p:spTree>
    <p:extLst>
      <p:ext uri="{BB962C8B-B14F-4D97-AF65-F5344CB8AC3E}">
        <p14:creationId xmlns:p14="http://schemas.microsoft.com/office/powerpoint/2010/main" val="1771354178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up 16"/>
          <p:cNvGrpSpPr/>
          <p:nvPr/>
        </p:nvGrpSpPr>
        <p:grpSpPr>
          <a:xfrm>
            <a:off x="1037252" y="2222206"/>
            <a:ext cx="1357383" cy="1902645"/>
            <a:chOff x="953316" y="554272"/>
            <a:chExt cx="1357383" cy="1902645"/>
          </a:xfrm>
        </p:grpSpPr>
        <p:pic>
          <p:nvPicPr>
            <p:cNvPr id="9" name="Resim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845" t="8375" r="18282" b="11842"/>
            <a:stretch/>
          </p:blipFill>
          <p:spPr>
            <a:xfrm>
              <a:off x="953316" y="554272"/>
              <a:ext cx="1357383" cy="1435394"/>
            </a:xfrm>
            <a:prstGeom prst="rect">
              <a:avLst/>
            </a:prstGeom>
          </p:spPr>
        </p:pic>
        <p:sp>
          <p:nvSpPr>
            <p:cNvPr id="16" name="Unvan 1"/>
            <p:cNvSpPr txBox="1">
              <a:spLocks/>
            </p:cNvSpPr>
            <p:nvPr/>
          </p:nvSpPr>
          <p:spPr>
            <a:xfrm>
              <a:off x="1079664" y="1989666"/>
              <a:ext cx="1220503" cy="467251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tr-TR" sz="2000" b="1" dirty="0">
                  <a:solidFill>
                    <a:srgbClr val="2E75B6"/>
                  </a:solidFill>
                  <a:latin typeface="Arial" panose="020B0604020202020204" pitchFamily="34" charset="0"/>
                  <a:ea typeface="Verdana" panose="020B0604030504040204" pitchFamily="34" charset="0"/>
                  <a:cs typeface="Arial" panose="020B0604020202020204" pitchFamily="34" charset="0"/>
                </a:rPr>
                <a:t>1.44 MB</a:t>
              </a:r>
              <a:endParaRPr lang="en-US" sz="2000" b="1" dirty="0">
                <a:solidFill>
                  <a:srgbClr val="2E75B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1" name="Sağ Ok 20"/>
          <p:cNvSpPr/>
          <p:nvPr/>
        </p:nvSpPr>
        <p:spPr>
          <a:xfrm>
            <a:off x="2781386" y="2743199"/>
            <a:ext cx="812800" cy="499533"/>
          </a:xfrm>
          <a:prstGeom prst="rightArrow">
            <a:avLst/>
          </a:prstGeom>
          <a:solidFill>
            <a:srgbClr val="4282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up 23"/>
          <p:cNvGrpSpPr/>
          <p:nvPr/>
        </p:nvGrpSpPr>
        <p:grpSpPr>
          <a:xfrm>
            <a:off x="3865118" y="2222206"/>
            <a:ext cx="1515533" cy="1860311"/>
            <a:chOff x="3920066" y="554272"/>
            <a:chExt cx="1515533" cy="1860311"/>
          </a:xfrm>
        </p:grpSpPr>
        <p:pic>
          <p:nvPicPr>
            <p:cNvPr id="22" name="Resim 2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0066" y="554272"/>
              <a:ext cx="1515533" cy="1515533"/>
            </a:xfrm>
            <a:prstGeom prst="rect">
              <a:avLst/>
            </a:prstGeom>
          </p:spPr>
        </p:pic>
        <p:sp>
          <p:nvSpPr>
            <p:cNvPr id="23" name="Unvan 1"/>
            <p:cNvSpPr txBox="1">
              <a:spLocks/>
            </p:cNvSpPr>
            <p:nvPr/>
          </p:nvSpPr>
          <p:spPr>
            <a:xfrm>
              <a:off x="4067580" y="1947332"/>
              <a:ext cx="1220503" cy="467251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tr-TR" sz="2000" b="1" dirty="0">
                  <a:solidFill>
                    <a:srgbClr val="2E75B6"/>
                  </a:solidFill>
                  <a:latin typeface="Arial" panose="020B0604020202020204" pitchFamily="34" charset="0"/>
                  <a:ea typeface="Verdana" panose="020B0604030504040204" pitchFamily="34" charset="0"/>
                  <a:cs typeface="Arial" panose="020B0604020202020204" pitchFamily="34" charset="0"/>
                </a:rPr>
                <a:t>700 MB</a:t>
              </a:r>
              <a:endParaRPr lang="en-US" sz="2000" b="1" dirty="0">
                <a:solidFill>
                  <a:srgbClr val="2E75B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5" name="Sağ Ok 24"/>
          <p:cNvSpPr/>
          <p:nvPr/>
        </p:nvSpPr>
        <p:spPr>
          <a:xfrm>
            <a:off x="5651583" y="2743200"/>
            <a:ext cx="812800" cy="499533"/>
          </a:xfrm>
          <a:prstGeom prst="rightArrow">
            <a:avLst/>
          </a:prstGeom>
          <a:solidFill>
            <a:srgbClr val="4282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up 1"/>
          <p:cNvGrpSpPr/>
          <p:nvPr/>
        </p:nvGrpSpPr>
        <p:grpSpPr>
          <a:xfrm>
            <a:off x="6659111" y="2175937"/>
            <a:ext cx="1515533" cy="1835690"/>
            <a:chOff x="6659111" y="2175937"/>
            <a:chExt cx="1515533" cy="1835690"/>
          </a:xfrm>
        </p:grpSpPr>
        <p:pic>
          <p:nvPicPr>
            <p:cNvPr id="26" name="Resim 2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59111" y="2175937"/>
              <a:ext cx="1515533" cy="1515533"/>
            </a:xfrm>
            <a:prstGeom prst="rect">
              <a:avLst/>
            </a:prstGeom>
          </p:spPr>
        </p:pic>
        <p:sp>
          <p:nvSpPr>
            <p:cNvPr id="27" name="Unvan 1"/>
            <p:cNvSpPr txBox="1">
              <a:spLocks/>
            </p:cNvSpPr>
            <p:nvPr/>
          </p:nvSpPr>
          <p:spPr>
            <a:xfrm>
              <a:off x="6874199" y="3544376"/>
              <a:ext cx="1220503" cy="467251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tr-TR" sz="2000" b="1" dirty="0">
                  <a:solidFill>
                    <a:srgbClr val="2E75B6"/>
                  </a:solidFill>
                  <a:latin typeface="Arial" panose="020B0604020202020204" pitchFamily="34" charset="0"/>
                  <a:ea typeface="Verdana" panose="020B0604030504040204" pitchFamily="34" charset="0"/>
                  <a:cs typeface="Arial" panose="020B0604020202020204" pitchFamily="34" charset="0"/>
                </a:rPr>
                <a:t>4.7 GB</a:t>
              </a:r>
              <a:endParaRPr lang="en-US" sz="2000" b="1" dirty="0">
                <a:solidFill>
                  <a:srgbClr val="2E75B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9" name="Sağ Ok 28"/>
          <p:cNvSpPr/>
          <p:nvPr/>
        </p:nvSpPr>
        <p:spPr>
          <a:xfrm>
            <a:off x="8445576" y="2743199"/>
            <a:ext cx="812800" cy="499533"/>
          </a:xfrm>
          <a:prstGeom prst="rightArrow">
            <a:avLst/>
          </a:prstGeom>
          <a:solidFill>
            <a:srgbClr val="4282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up 30"/>
          <p:cNvGrpSpPr/>
          <p:nvPr/>
        </p:nvGrpSpPr>
        <p:grpSpPr>
          <a:xfrm>
            <a:off x="9402319" y="2108363"/>
            <a:ext cx="1633891" cy="1974153"/>
            <a:chOff x="9457267" y="440429"/>
            <a:chExt cx="1633891" cy="1974153"/>
          </a:xfrm>
        </p:grpSpPr>
        <p:pic>
          <p:nvPicPr>
            <p:cNvPr id="28" name="Resim 2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57267" y="440429"/>
              <a:ext cx="1633891" cy="1633891"/>
            </a:xfrm>
            <a:prstGeom prst="rect">
              <a:avLst/>
            </a:prstGeom>
          </p:spPr>
        </p:pic>
        <p:sp>
          <p:nvSpPr>
            <p:cNvPr id="30" name="Unvan 1"/>
            <p:cNvSpPr txBox="1">
              <a:spLocks/>
            </p:cNvSpPr>
            <p:nvPr/>
          </p:nvSpPr>
          <p:spPr>
            <a:xfrm>
              <a:off x="9790714" y="1947331"/>
              <a:ext cx="1220503" cy="467251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tr-TR" sz="2000" b="1" dirty="0">
                  <a:solidFill>
                    <a:srgbClr val="2E75B6"/>
                  </a:solidFill>
                  <a:latin typeface="Arial" panose="020B0604020202020204" pitchFamily="34" charset="0"/>
                  <a:ea typeface="Verdana" panose="020B0604030504040204" pitchFamily="34" charset="0"/>
                  <a:cs typeface="Arial" panose="020B0604020202020204" pitchFamily="34" charset="0"/>
                </a:rPr>
                <a:t>25 GB</a:t>
              </a:r>
              <a:endParaRPr lang="en-US" sz="2000" b="1" dirty="0">
                <a:solidFill>
                  <a:srgbClr val="2E75B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4" name="Unvan 1"/>
          <p:cNvSpPr>
            <a:spLocks noGrp="1"/>
          </p:cNvSpPr>
          <p:nvPr>
            <p:ph type="ctrTitle"/>
          </p:nvPr>
        </p:nvSpPr>
        <p:spPr>
          <a:xfrm>
            <a:off x="1540931" y="237068"/>
            <a:ext cx="9144000" cy="711200"/>
          </a:xfrm>
        </p:spPr>
        <p:txBody>
          <a:bodyPr>
            <a:noAutofit/>
          </a:bodyPr>
          <a:lstStyle/>
          <a:p>
            <a:r>
              <a:rPr lang="tr-TR" sz="4000" b="1" dirty="0">
                <a:solidFill>
                  <a:srgbClr val="FF4D4D"/>
                </a:solidFill>
                <a:latin typeface="Roboto"/>
                <a:ea typeface="+mn-ea"/>
                <a:cs typeface="+mn-cs"/>
              </a:rPr>
              <a:t>Taşınabilir Depolama Son 20 Yıl</a:t>
            </a:r>
            <a:endParaRPr lang="en-US" sz="4000" b="1" dirty="0">
              <a:solidFill>
                <a:srgbClr val="FF4D4D"/>
              </a:solidFill>
              <a:latin typeface="Roboto"/>
              <a:ea typeface="+mn-ea"/>
              <a:cs typeface="+mn-cs"/>
            </a:endParaRPr>
          </a:p>
        </p:txBody>
      </p:sp>
      <p:sp>
        <p:nvSpPr>
          <p:cNvPr id="3" name="Sol Ayraç 2"/>
          <p:cNvSpPr/>
          <p:nvPr/>
        </p:nvSpPr>
        <p:spPr>
          <a:xfrm rot="16200000">
            <a:off x="5447258" y="91838"/>
            <a:ext cx="624944" cy="9172575"/>
          </a:xfrm>
          <a:prstGeom prst="leftBrace">
            <a:avLst>
              <a:gd name="adj1" fmla="val 8333"/>
              <a:gd name="adj2" fmla="val 50519"/>
            </a:avLst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Unvan 1"/>
          <p:cNvSpPr txBox="1">
            <a:spLocks/>
          </p:cNvSpPr>
          <p:nvPr/>
        </p:nvSpPr>
        <p:spPr>
          <a:xfrm>
            <a:off x="4985397" y="5258682"/>
            <a:ext cx="1548665" cy="46725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tr-TR" sz="2000" b="1" dirty="0">
                <a:solidFill>
                  <a:srgbClr val="2E75B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17.777 kat</a:t>
            </a:r>
            <a:endParaRPr lang="en-US" sz="2000" b="1" dirty="0">
              <a:solidFill>
                <a:srgbClr val="2E75B6"/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33" name="Unvan 1">
            <a:extLst>
              <a:ext uri="{FF2B5EF4-FFF2-40B4-BE49-F238E27FC236}">
                <a16:creationId xmlns:a16="http://schemas.microsoft.com/office/drawing/2014/main" id="{5D5D8E29-FD42-4024-83CB-AE1889B77677}"/>
              </a:ext>
            </a:extLst>
          </p:cNvPr>
          <p:cNvSpPr txBox="1">
            <a:spLocks/>
          </p:cNvSpPr>
          <p:nvPr/>
        </p:nvSpPr>
        <p:spPr>
          <a:xfrm>
            <a:off x="1334742" y="5721083"/>
            <a:ext cx="9144000" cy="711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sz="3600" b="1" dirty="0">
                <a:solidFill>
                  <a:srgbClr val="137CD4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Bilgi depolamak artık çok ucuz ve kolay</a:t>
            </a:r>
            <a:endParaRPr lang="en-US" sz="3600" b="1" dirty="0">
              <a:solidFill>
                <a:srgbClr val="137CD4"/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pic>
        <p:nvPicPr>
          <p:cNvPr id="35" name="Resim 34">
            <a:extLst>
              <a:ext uri="{FF2B5EF4-FFF2-40B4-BE49-F238E27FC236}">
                <a16:creationId xmlns:a16="http://schemas.microsoft.com/office/drawing/2014/main" id="{86187008-3DDE-4826-BA1E-36852E7B231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622" y="6362072"/>
            <a:ext cx="2154700" cy="308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9578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5" grpId="0" animBg="1"/>
      <p:bldP spid="29" grpId="0" animBg="1"/>
      <p:bldP spid="3" grpId="0" animBg="1"/>
      <p:bldP spid="32" grpId="0"/>
      <p:bldP spid="3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Unvan 1"/>
          <p:cNvSpPr>
            <a:spLocks noGrp="1"/>
          </p:cNvSpPr>
          <p:nvPr>
            <p:ph type="ctrTitle"/>
          </p:nvPr>
        </p:nvSpPr>
        <p:spPr>
          <a:xfrm>
            <a:off x="1540931" y="237068"/>
            <a:ext cx="9144000" cy="711200"/>
          </a:xfrm>
        </p:spPr>
        <p:txBody>
          <a:bodyPr>
            <a:noAutofit/>
          </a:bodyPr>
          <a:lstStyle/>
          <a:p>
            <a:r>
              <a:rPr lang="tr-TR" sz="4000" b="1" dirty="0">
                <a:solidFill>
                  <a:srgbClr val="FF4D4D"/>
                </a:solidFill>
                <a:latin typeface="Roboto"/>
                <a:ea typeface="+mn-ea"/>
                <a:cs typeface="+mn-cs"/>
              </a:rPr>
              <a:t>1 USB Kaç Ağaç Eder?</a:t>
            </a:r>
            <a:endParaRPr lang="en-US" sz="4000" b="1" dirty="0">
              <a:solidFill>
                <a:srgbClr val="FF4D4D"/>
              </a:solidFill>
              <a:latin typeface="Roboto"/>
              <a:ea typeface="+mn-ea"/>
              <a:cs typeface="+mn-cs"/>
            </a:endParaRPr>
          </a:p>
        </p:txBody>
      </p:sp>
      <p:pic>
        <p:nvPicPr>
          <p:cNvPr id="1026" name="Picture 2" descr="karadeniz orman ile ilgili görsel sonucu">
            <a:extLst>
              <a:ext uri="{FF2B5EF4-FFF2-40B4-BE49-F238E27FC236}">
                <a16:creationId xmlns:a16="http://schemas.microsoft.com/office/drawing/2014/main" id="{D74E205F-788B-4ECA-A613-066DFB919B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631"/>
          <a:stretch/>
        </p:blipFill>
        <p:spPr bwMode="auto">
          <a:xfrm>
            <a:off x="399790" y="1111993"/>
            <a:ext cx="4598958" cy="3353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k: Sağ 3">
            <a:extLst>
              <a:ext uri="{FF2B5EF4-FFF2-40B4-BE49-F238E27FC236}">
                <a16:creationId xmlns:a16="http://schemas.microsoft.com/office/drawing/2014/main" id="{11979B80-98BC-4E96-A056-F3049F047CF2}"/>
              </a:ext>
            </a:extLst>
          </p:cNvPr>
          <p:cNvSpPr/>
          <p:nvPr/>
        </p:nvSpPr>
        <p:spPr>
          <a:xfrm>
            <a:off x="5512631" y="2369457"/>
            <a:ext cx="1548665" cy="1059543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up 6">
            <a:extLst>
              <a:ext uri="{FF2B5EF4-FFF2-40B4-BE49-F238E27FC236}">
                <a16:creationId xmlns:a16="http://schemas.microsoft.com/office/drawing/2014/main" id="{FDBCF59A-9799-4446-BE11-E04C2F7397EB}"/>
              </a:ext>
            </a:extLst>
          </p:cNvPr>
          <p:cNvGrpSpPr/>
          <p:nvPr/>
        </p:nvGrpSpPr>
        <p:grpSpPr>
          <a:xfrm>
            <a:off x="7308394" y="1217973"/>
            <a:ext cx="3621379" cy="3857188"/>
            <a:chOff x="7308394" y="1217973"/>
            <a:chExt cx="3621379" cy="3857188"/>
          </a:xfrm>
        </p:grpSpPr>
        <p:pic>
          <p:nvPicPr>
            <p:cNvPr id="6" name="Resim 5">
              <a:extLst>
                <a:ext uri="{FF2B5EF4-FFF2-40B4-BE49-F238E27FC236}">
                  <a16:creationId xmlns:a16="http://schemas.microsoft.com/office/drawing/2014/main" id="{35FA6174-6234-43BE-91EB-73E90047A3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08394" y="1217973"/>
              <a:ext cx="2085047" cy="2331961"/>
            </a:xfrm>
            <a:prstGeom prst="rect">
              <a:avLst/>
            </a:prstGeom>
          </p:spPr>
        </p:pic>
        <p:pic>
          <p:nvPicPr>
            <p:cNvPr id="36" name="Resim 35">
              <a:extLst>
                <a:ext uri="{FF2B5EF4-FFF2-40B4-BE49-F238E27FC236}">
                  <a16:creationId xmlns:a16="http://schemas.microsoft.com/office/drawing/2014/main" id="{E9575BE8-0E44-48C6-AEA8-C408FE7909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60794" y="1370373"/>
              <a:ext cx="2085047" cy="2331961"/>
            </a:xfrm>
            <a:prstGeom prst="rect">
              <a:avLst/>
            </a:prstGeom>
          </p:spPr>
        </p:pic>
        <p:pic>
          <p:nvPicPr>
            <p:cNvPr id="37" name="Resim 36">
              <a:extLst>
                <a:ext uri="{FF2B5EF4-FFF2-40B4-BE49-F238E27FC236}">
                  <a16:creationId xmlns:a16="http://schemas.microsoft.com/office/drawing/2014/main" id="{6D7CB3AD-E5D5-4313-92F0-A6C9B50E09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13194" y="1522773"/>
              <a:ext cx="2085047" cy="2331961"/>
            </a:xfrm>
            <a:prstGeom prst="rect">
              <a:avLst/>
            </a:prstGeom>
          </p:spPr>
        </p:pic>
        <p:pic>
          <p:nvPicPr>
            <p:cNvPr id="38" name="Resim 37">
              <a:extLst>
                <a:ext uri="{FF2B5EF4-FFF2-40B4-BE49-F238E27FC236}">
                  <a16:creationId xmlns:a16="http://schemas.microsoft.com/office/drawing/2014/main" id="{FABBFEFD-51A4-40A6-A9EE-E6AC5286E1B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65594" y="1675173"/>
              <a:ext cx="2085047" cy="2331961"/>
            </a:xfrm>
            <a:prstGeom prst="rect">
              <a:avLst/>
            </a:prstGeom>
          </p:spPr>
        </p:pic>
        <p:pic>
          <p:nvPicPr>
            <p:cNvPr id="39" name="Resim 38">
              <a:extLst>
                <a:ext uri="{FF2B5EF4-FFF2-40B4-BE49-F238E27FC236}">
                  <a16:creationId xmlns:a16="http://schemas.microsoft.com/office/drawing/2014/main" id="{4387B768-F978-4E65-9736-5784FF2B0C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17994" y="1827573"/>
              <a:ext cx="2085047" cy="2331961"/>
            </a:xfrm>
            <a:prstGeom prst="rect">
              <a:avLst/>
            </a:prstGeom>
          </p:spPr>
        </p:pic>
        <p:pic>
          <p:nvPicPr>
            <p:cNvPr id="40" name="Resim 39">
              <a:extLst>
                <a:ext uri="{FF2B5EF4-FFF2-40B4-BE49-F238E27FC236}">
                  <a16:creationId xmlns:a16="http://schemas.microsoft.com/office/drawing/2014/main" id="{13561824-D404-4B85-9C3A-822D32A5ED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0394" y="1979973"/>
              <a:ext cx="2085047" cy="2331961"/>
            </a:xfrm>
            <a:prstGeom prst="rect">
              <a:avLst/>
            </a:prstGeom>
          </p:spPr>
        </p:pic>
        <p:pic>
          <p:nvPicPr>
            <p:cNvPr id="41" name="Resim 40">
              <a:extLst>
                <a:ext uri="{FF2B5EF4-FFF2-40B4-BE49-F238E27FC236}">
                  <a16:creationId xmlns:a16="http://schemas.microsoft.com/office/drawing/2014/main" id="{2EBDDDBE-E5B3-4EDC-8CEA-B309AA541C4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35126" y="2133600"/>
              <a:ext cx="2085047" cy="2331961"/>
            </a:xfrm>
            <a:prstGeom prst="rect">
              <a:avLst/>
            </a:prstGeom>
          </p:spPr>
        </p:pic>
        <p:pic>
          <p:nvPicPr>
            <p:cNvPr id="42" name="Resim 41">
              <a:extLst>
                <a:ext uri="{FF2B5EF4-FFF2-40B4-BE49-F238E27FC236}">
                  <a16:creationId xmlns:a16="http://schemas.microsoft.com/office/drawing/2014/main" id="{D86C27F9-A12D-41A7-9612-FCAAEF3F25F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7526" y="2286000"/>
              <a:ext cx="2085047" cy="2331961"/>
            </a:xfrm>
            <a:prstGeom prst="rect">
              <a:avLst/>
            </a:prstGeom>
          </p:spPr>
        </p:pic>
        <p:pic>
          <p:nvPicPr>
            <p:cNvPr id="43" name="Resim 42">
              <a:extLst>
                <a:ext uri="{FF2B5EF4-FFF2-40B4-BE49-F238E27FC236}">
                  <a16:creationId xmlns:a16="http://schemas.microsoft.com/office/drawing/2014/main" id="{C76CFD9C-6E55-4AD1-874C-89DBF1CA02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39926" y="2438400"/>
              <a:ext cx="2085047" cy="2331961"/>
            </a:xfrm>
            <a:prstGeom prst="rect">
              <a:avLst/>
            </a:prstGeom>
          </p:spPr>
        </p:pic>
        <p:pic>
          <p:nvPicPr>
            <p:cNvPr id="44" name="Resim 43">
              <a:extLst>
                <a:ext uri="{FF2B5EF4-FFF2-40B4-BE49-F238E27FC236}">
                  <a16:creationId xmlns:a16="http://schemas.microsoft.com/office/drawing/2014/main" id="{49764C7A-0EDF-426A-89D3-B5B1D28C5A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92326" y="2590800"/>
              <a:ext cx="2085047" cy="2331961"/>
            </a:xfrm>
            <a:prstGeom prst="rect">
              <a:avLst/>
            </a:prstGeom>
          </p:spPr>
        </p:pic>
        <p:pic>
          <p:nvPicPr>
            <p:cNvPr id="45" name="Resim 44">
              <a:extLst>
                <a:ext uri="{FF2B5EF4-FFF2-40B4-BE49-F238E27FC236}">
                  <a16:creationId xmlns:a16="http://schemas.microsoft.com/office/drawing/2014/main" id="{D7E91A17-0FA5-4224-9ECC-AAB173D73D1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44726" y="2743200"/>
              <a:ext cx="2085047" cy="2331961"/>
            </a:xfrm>
            <a:prstGeom prst="rect">
              <a:avLst/>
            </a:prstGeom>
          </p:spPr>
        </p:pic>
      </p:grpSp>
      <p:pic>
        <p:nvPicPr>
          <p:cNvPr id="14" name="Resim 13">
            <a:extLst>
              <a:ext uri="{FF2B5EF4-FFF2-40B4-BE49-F238E27FC236}">
                <a16:creationId xmlns:a16="http://schemas.microsoft.com/office/drawing/2014/main" id="{403FCB50-A241-4777-AEC8-FBA97590EE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8748" y="4601657"/>
            <a:ext cx="3124636" cy="2076740"/>
          </a:xfrm>
          <a:prstGeom prst="rect">
            <a:avLst/>
          </a:prstGeom>
        </p:spPr>
      </p:pic>
      <p:pic>
        <p:nvPicPr>
          <p:cNvPr id="46" name="Resim 45">
            <a:extLst>
              <a:ext uri="{FF2B5EF4-FFF2-40B4-BE49-F238E27FC236}">
                <a16:creationId xmlns:a16="http://schemas.microsoft.com/office/drawing/2014/main" id="{E03953EA-A2C9-412B-AE30-262FB22FC30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622" y="6362072"/>
            <a:ext cx="2154700" cy="308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12796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ctrTitle"/>
          </p:nvPr>
        </p:nvSpPr>
        <p:spPr>
          <a:xfrm>
            <a:off x="1540931" y="237068"/>
            <a:ext cx="9144000" cy="711200"/>
          </a:xfrm>
        </p:spPr>
        <p:txBody>
          <a:bodyPr>
            <a:noAutofit/>
          </a:bodyPr>
          <a:lstStyle/>
          <a:p>
            <a:r>
              <a:rPr lang="tr-TR" sz="3600" b="1" dirty="0">
                <a:solidFill>
                  <a:srgbClr val="FF4D4D"/>
                </a:solidFill>
                <a:latin typeface="Roboto"/>
                <a:ea typeface="+mn-ea"/>
                <a:cs typeface="+mn-cs"/>
              </a:rPr>
              <a:t>Veri Artış Tahmini</a:t>
            </a:r>
            <a:endParaRPr lang="en-US" sz="3600" b="1" dirty="0">
              <a:solidFill>
                <a:srgbClr val="FF4D4D"/>
              </a:solidFill>
              <a:latin typeface="Roboto"/>
              <a:ea typeface="+mn-ea"/>
              <a:cs typeface="+mn-cs"/>
            </a:endParaRPr>
          </a:p>
        </p:txBody>
      </p:sp>
      <p:pic>
        <p:nvPicPr>
          <p:cNvPr id="3" name="Resim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75" r="17258"/>
          <a:stretch/>
        </p:blipFill>
        <p:spPr>
          <a:xfrm>
            <a:off x="1540931" y="948268"/>
            <a:ext cx="9028746" cy="5257114"/>
          </a:xfrm>
          <a:prstGeom prst="rect">
            <a:avLst/>
          </a:prstGeom>
        </p:spPr>
      </p:pic>
      <p:sp>
        <p:nvSpPr>
          <p:cNvPr id="9" name="Metin kutusu 8"/>
          <p:cNvSpPr txBox="1"/>
          <p:nvPr/>
        </p:nvSpPr>
        <p:spPr>
          <a:xfrm>
            <a:off x="8766628" y="6122493"/>
            <a:ext cx="32174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200" dirty="0"/>
              <a:t>Kaynak: </a:t>
            </a:r>
            <a:r>
              <a:rPr lang="en-US" sz="1200" dirty="0"/>
              <a:t>https://www.seagate.com/files/www-content/our-story/trends/files/Seagate-WP-DataAge2025-March-2017.pdf</a:t>
            </a:r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742D1186-39A2-40A8-9504-5FC19150DB3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622" y="6362072"/>
            <a:ext cx="2154700" cy="308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05748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ctrTitle"/>
          </p:nvPr>
        </p:nvSpPr>
        <p:spPr>
          <a:xfrm>
            <a:off x="1540931" y="237068"/>
            <a:ext cx="9144000" cy="711200"/>
          </a:xfrm>
        </p:spPr>
        <p:txBody>
          <a:bodyPr>
            <a:noAutofit/>
          </a:bodyPr>
          <a:lstStyle/>
          <a:p>
            <a:r>
              <a:rPr lang="tr-TR" sz="3600" b="1" dirty="0">
                <a:solidFill>
                  <a:srgbClr val="FF4D4D"/>
                </a:solidFill>
                <a:latin typeface="Roboto"/>
                <a:ea typeface="+mn-ea"/>
                <a:cs typeface="+mn-cs"/>
              </a:rPr>
              <a:t>Kritik Veri Trendi</a:t>
            </a:r>
            <a:endParaRPr lang="en-US" sz="3600" b="1" dirty="0">
              <a:solidFill>
                <a:srgbClr val="FF4D4D"/>
              </a:solidFill>
              <a:latin typeface="Roboto"/>
              <a:ea typeface="+mn-ea"/>
              <a:cs typeface="+mn-cs"/>
            </a:endParaRPr>
          </a:p>
        </p:txBody>
      </p:sp>
      <p:sp>
        <p:nvSpPr>
          <p:cNvPr id="9" name="Metin kutusu 8"/>
          <p:cNvSpPr txBox="1"/>
          <p:nvPr/>
        </p:nvSpPr>
        <p:spPr>
          <a:xfrm>
            <a:off x="8839200" y="6082820"/>
            <a:ext cx="32536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200" dirty="0"/>
              <a:t>Kaynak: </a:t>
            </a:r>
            <a:r>
              <a:rPr lang="en-US" sz="1200" dirty="0"/>
              <a:t>https://www.seagate.com/files/www-content/our-story/trends/files/Seagate-WP-DataAge2025-March-2017.pdf</a:t>
            </a:r>
          </a:p>
        </p:txBody>
      </p:sp>
      <p:pic>
        <p:nvPicPr>
          <p:cNvPr id="16" name="Resim 1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2" r="2708"/>
          <a:stretch/>
        </p:blipFill>
        <p:spPr>
          <a:xfrm>
            <a:off x="439624" y="1217324"/>
            <a:ext cx="11582400" cy="4423352"/>
          </a:xfrm>
          <a:prstGeom prst="rect">
            <a:avLst/>
          </a:prstGeom>
        </p:spPr>
      </p:pic>
      <p:pic>
        <p:nvPicPr>
          <p:cNvPr id="6" name="Resim 5">
            <a:extLst>
              <a:ext uri="{FF2B5EF4-FFF2-40B4-BE49-F238E27FC236}">
                <a16:creationId xmlns:a16="http://schemas.microsoft.com/office/drawing/2014/main" id="{F5724A46-67F9-42F0-AB9D-89C1CD5BDC6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622" y="6362072"/>
            <a:ext cx="2154700" cy="308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611968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ctrTitle"/>
          </p:nvPr>
        </p:nvSpPr>
        <p:spPr>
          <a:xfrm>
            <a:off x="1208422" y="227072"/>
            <a:ext cx="4555069" cy="711200"/>
          </a:xfrm>
        </p:spPr>
        <p:txBody>
          <a:bodyPr>
            <a:noAutofit/>
          </a:bodyPr>
          <a:lstStyle/>
          <a:p>
            <a:r>
              <a:rPr lang="tr-TR" sz="3600" b="1" dirty="0">
                <a:solidFill>
                  <a:srgbClr val="FF4D4D"/>
                </a:solidFill>
                <a:latin typeface="Roboto"/>
                <a:ea typeface="+mn-ea"/>
                <a:cs typeface="+mn-cs"/>
              </a:rPr>
              <a:t>Veri mi artıyormuş? </a:t>
            </a:r>
            <a:endParaRPr lang="en-US" sz="3600" b="1" dirty="0">
              <a:solidFill>
                <a:srgbClr val="FF4D4D"/>
              </a:solidFill>
              <a:latin typeface="Roboto"/>
              <a:ea typeface="+mn-ea"/>
              <a:cs typeface="+mn-cs"/>
            </a:endParaRPr>
          </a:p>
        </p:txBody>
      </p:sp>
      <p:sp>
        <p:nvSpPr>
          <p:cNvPr id="9" name="Metin kutusu 8"/>
          <p:cNvSpPr txBox="1"/>
          <p:nvPr/>
        </p:nvSpPr>
        <p:spPr>
          <a:xfrm>
            <a:off x="8834554" y="6082820"/>
            <a:ext cx="32583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200" dirty="0"/>
              <a:t>Kaynak: </a:t>
            </a:r>
            <a:r>
              <a:rPr lang="en-US" sz="1200" dirty="0"/>
              <a:t>https://www.seagate.com/files/www-content/our-story/trends/files/Seagate-WP-DataAge2025-March-2017.pdf</a:t>
            </a:r>
          </a:p>
        </p:txBody>
      </p:sp>
      <p:pic>
        <p:nvPicPr>
          <p:cNvPr id="16" name="Resim 1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89" r="23330"/>
          <a:stretch/>
        </p:blipFill>
        <p:spPr>
          <a:xfrm>
            <a:off x="363793" y="1119001"/>
            <a:ext cx="8239433" cy="4423352"/>
          </a:xfrm>
          <a:prstGeom prst="rect">
            <a:avLst/>
          </a:prstGeom>
        </p:spPr>
      </p:pic>
      <p:pic>
        <p:nvPicPr>
          <p:cNvPr id="4" name="Resim 3">
            <a:extLst>
              <a:ext uri="{FF2B5EF4-FFF2-40B4-BE49-F238E27FC236}">
                <a16:creationId xmlns:a16="http://schemas.microsoft.com/office/drawing/2014/main" id="{D447605E-2914-4370-AC75-3BD32FD1D5A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639" y="4644077"/>
            <a:ext cx="624077" cy="624077"/>
          </a:xfrm>
          <a:prstGeom prst="rect">
            <a:avLst/>
          </a:prstGeom>
        </p:spPr>
      </p:pic>
      <p:sp>
        <p:nvSpPr>
          <p:cNvPr id="5" name="Ok: Sağ 4">
            <a:extLst>
              <a:ext uri="{FF2B5EF4-FFF2-40B4-BE49-F238E27FC236}">
                <a16:creationId xmlns:a16="http://schemas.microsoft.com/office/drawing/2014/main" id="{430F7419-2658-4B72-AD95-D187780DF9ED}"/>
              </a:ext>
            </a:extLst>
          </p:cNvPr>
          <p:cNvSpPr/>
          <p:nvPr/>
        </p:nvSpPr>
        <p:spPr>
          <a:xfrm flipH="1">
            <a:off x="8834554" y="4821927"/>
            <a:ext cx="545419" cy="2556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8" name="Ok: Sağ 7">
            <a:extLst>
              <a:ext uri="{FF2B5EF4-FFF2-40B4-BE49-F238E27FC236}">
                <a16:creationId xmlns:a16="http://schemas.microsoft.com/office/drawing/2014/main" id="{6E1B0012-F9F4-4952-89A6-E9CF9E6960D8}"/>
              </a:ext>
            </a:extLst>
          </p:cNvPr>
          <p:cNvSpPr/>
          <p:nvPr/>
        </p:nvSpPr>
        <p:spPr>
          <a:xfrm flipH="1">
            <a:off x="8834554" y="3132087"/>
            <a:ext cx="545420" cy="2556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6" name="Dikdörtgen 5">
            <a:extLst>
              <a:ext uri="{FF2B5EF4-FFF2-40B4-BE49-F238E27FC236}">
                <a16:creationId xmlns:a16="http://schemas.microsoft.com/office/drawing/2014/main" id="{466885F7-8907-4B11-8645-9080D550FA84}"/>
              </a:ext>
            </a:extLst>
          </p:cNvPr>
          <p:cNvSpPr/>
          <p:nvPr/>
        </p:nvSpPr>
        <p:spPr>
          <a:xfrm>
            <a:off x="9463457" y="2480922"/>
            <a:ext cx="236475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000" dirty="0" err="1">
                <a:solidFill>
                  <a:srgbClr val="FF4D4D"/>
                </a:solidFill>
                <a:latin typeface="Roboto"/>
              </a:rPr>
              <a:t>Big</a:t>
            </a:r>
            <a:r>
              <a:rPr lang="tr-TR" sz="2000" dirty="0">
                <a:solidFill>
                  <a:srgbClr val="FF4D4D"/>
                </a:solidFill>
                <a:latin typeface="Roboto"/>
              </a:rPr>
              <a:t> Data</a:t>
            </a:r>
          </a:p>
          <a:p>
            <a:r>
              <a:rPr lang="tr-TR" sz="2000" dirty="0">
                <a:solidFill>
                  <a:srgbClr val="FF4D4D"/>
                </a:solidFill>
                <a:latin typeface="Roboto"/>
              </a:rPr>
              <a:t>Machine Learning</a:t>
            </a:r>
          </a:p>
          <a:p>
            <a:r>
              <a:rPr lang="tr-TR" sz="2000" dirty="0" err="1">
                <a:solidFill>
                  <a:srgbClr val="FF4D4D"/>
                </a:solidFill>
                <a:latin typeface="Roboto"/>
              </a:rPr>
              <a:t>Statistics</a:t>
            </a:r>
            <a:endParaRPr lang="tr-TR" sz="2000" dirty="0">
              <a:solidFill>
                <a:srgbClr val="FF4D4D"/>
              </a:solidFill>
              <a:latin typeface="Roboto"/>
            </a:endParaRPr>
          </a:p>
          <a:p>
            <a:r>
              <a:rPr lang="tr-TR" sz="2000" dirty="0">
                <a:solidFill>
                  <a:srgbClr val="FF4D4D"/>
                </a:solidFill>
                <a:latin typeface="Roboto"/>
              </a:rPr>
              <a:t>AI, </a:t>
            </a:r>
            <a:r>
              <a:rPr lang="tr-TR" sz="2000" dirty="0" err="1">
                <a:solidFill>
                  <a:srgbClr val="FF4D4D"/>
                </a:solidFill>
                <a:latin typeface="Roboto"/>
              </a:rPr>
              <a:t>Deep</a:t>
            </a:r>
            <a:r>
              <a:rPr lang="tr-TR" sz="2000" dirty="0">
                <a:solidFill>
                  <a:srgbClr val="FF4D4D"/>
                </a:solidFill>
                <a:latin typeface="Roboto"/>
              </a:rPr>
              <a:t> Learning</a:t>
            </a:r>
          </a:p>
          <a:p>
            <a:r>
              <a:rPr lang="tr-TR" sz="2000" dirty="0">
                <a:solidFill>
                  <a:srgbClr val="FF4D4D"/>
                </a:solidFill>
                <a:latin typeface="Roboto"/>
              </a:rPr>
              <a:t>……</a:t>
            </a:r>
            <a:endParaRPr lang="tr-TR" dirty="0"/>
          </a:p>
        </p:txBody>
      </p:sp>
      <p:pic>
        <p:nvPicPr>
          <p:cNvPr id="11" name="Resim 10">
            <a:extLst>
              <a:ext uri="{FF2B5EF4-FFF2-40B4-BE49-F238E27FC236}">
                <a16:creationId xmlns:a16="http://schemas.microsoft.com/office/drawing/2014/main" id="{A24B84E7-2D30-4082-A5D8-831471FBE49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622" y="6362072"/>
            <a:ext cx="2154700" cy="308365"/>
          </a:xfrm>
          <a:prstGeom prst="rect">
            <a:avLst/>
          </a:prstGeom>
        </p:spPr>
      </p:pic>
      <p:sp>
        <p:nvSpPr>
          <p:cNvPr id="3" name="Dikdörtgen 2">
            <a:extLst>
              <a:ext uri="{FF2B5EF4-FFF2-40B4-BE49-F238E27FC236}">
                <a16:creationId xmlns:a16="http://schemas.microsoft.com/office/drawing/2014/main" id="{423C8C7D-1385-414B-BC91-FE6659F6E872}"/>
              </a:ext>
            </a:extLst>
          </p:cNvPr>
          <p:cNvSpPr/>
          <p:nvPr/>
        </p:nvSpPr>
        <p:spPr>
          <a:xfrm>
            <a:off x="6303521" y="416203"/>
            <a:ext cx="3801041" cy="5909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tr-TR" sz="3600" b="1">
                <a:solidFill>
                  <a:srgbClr val="FF4D4D"/>
                </a:solidFill>
                <a:latin typeface="Roboto"/>
              </a:rPr>
              <a:t>Artsın, bana ne!</a:t>
            </a:r>
            <a:endParaRPr lang="tr-TR" sz="3600" b="1" dirty="0">
              <a:solidFill>
                <a:srgbClr val="FF4D4D"/>
              </a:solidFill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416746893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/>
      <p:bldP spid="5" grpId="0" animBg="1"/>
      <p:bldP spid="8" grpId="0" animBg="1"/>
      <p:bldP spid="6" grpId="0"/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dörtgen 1">
            <a:extLst>
              <a:ext uri="{FF2B5EF4-FFF2-40B4-BE49-F238E27FC236}">
                <a16:creationId xmlns:a16="http://schemas.microsoft.com/office/drawing/2014/main" id="{3BBC7655-C4E7-402B-8D43-12971C66083E}"/>
              </a:ext>
            </a:extLst>
          </p:cNvPr>
          <p:cNvSpPr/>
          <p:nvPr/>
        </p:nvSpPr>
        <p:spPr>
          <a:xfrm>
            <a:off x="5116823" y="1445044"/>
            <a:ext cx="6390968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Roboto"/>
              </a:rPr>
              <a:t>Over the last four years, </a:t>
            </a:r>
            <a:r>
              <a:rPr lang="en-US" dirty="0" err="1">
                <a:latin typeface="Roboto"/>
              </a:rPr>
              <a:t>Reinventure</a:t>
            </a:r>
            <a:r>
              <a:rPr lang="en-US" dirty="0">
                <a:latin typeface="Roboto"/>
              </a:rPr>
              <a:t> has worked at the</a:t>
            </a:r>
          </a:p>
          <a:p>
            <a:pPr algn="ctr"/>
            <a:r>
              <a:rPr lang="en-US" dirty="0" err="1">
                <a:latin typeface="Roboto"/>
              </a:rPr>
              <a:t>centre</a:t>
            </a:r>
            <a:r>
              <a:rPr lang="en-US" dirty="0">
                <a:latin typeface="Roboto"/>
              </a:rPr>
              <a:t> of Australia’s fintech community, investing in the</a:t>
            </a:r>
          </a:p>
          <a:p>
            <a:pPr algn="ctr"/>
            <a:r>
              <a:rPr lang="en-US" dirty="0">
                <a:latin typeface="Roboto"/>
              </a:rPr>
              <a:t>likes of Data Republic, </a:t>
            </a:r>
            <a:r>
              <a:rPr lang="en-US" dirty="0" err="1">
                <a:latin typeface="Roboto"/>
              </a:rPr>
              <a:t>HyperAnna</a:t>
            </a:r>
            <a:r>
              <a:rPr lang="en-US" dirty="0">
                <a:latin typeface="Roboto"/>
              </a:rPr>
              <a:t> and </a:t>
            </a:r>
            <a:r>
              <a:rPr lang="en-US" dirty="0" err="1">
                <a:latin typeface="Roboto"/>
              </a:rPr>
              <a:t>Basiq</a:t>
            </a:r>
            <a:r>
              <a:rPr lang="en-US" dirty="0">
                <a:latin typeface="Roboto"/>
              </a:rPr>
              <a:t>. As a result</a:t>
            </a:r>
          </a:p>
          <a:p>
            <a:pPr algn="ctr"/>
            <a:r>
              <a:rPr lang="en-US" dirty="0">
                <a:latin typeface="Roboto"/>
              </a:rPr>
              <a:t>of these experiences, </a:t>
            </a:r>
            <a:endParaRPr lang="tr-TR" dirty="0">
              <a:latin typeface="Roboto"/>
            </a:endParaRPr>
          </a:p>
          <a:p>
            <a:pPr algn="ctr"/>
            <a:r>
              <a:rPr lang="en-US" sz="2000" b="1" dirty="0">
                <a:solidFill>
                  <a:srgbClr val="FF4D4D"/>
                </a:solidFill>
                <a:latin typeface="Roboto"/>
              </a:rPr>
              <a:t>we have formed a deeply held</a:t>
            </a:r>
          </a:p>
          <a:p>
            <a:pPr algn="ctr"/>
            <a:r>
              <a:rPr lang="en-US" sz="2000" b="1" dirty="0">
                <a:solidFill>
                  <a:srgbClr val="FF4D4D"/>
                </a:solidFill>
                <a:latin typeface="Roboto"/>
              </a:rPr>
              <a:t>belief that </a:t>
            </a:r>
            <a:r>
              <a:rPr lang="en-US" sz="2000" b="1" u="sng" dirty="0">
                <a:solidFill>
                  <a:schemeClr val="accent6">
                    <a:lumMod val="75000"/>
                  </a:schemeClr>
                </a:solidFill>
                <a:latin typeface="Roboto"/>
              </a:rPr>
              <a:t>data is the single biggest lever for</a:t>
            </a:r>
          </a:p>
          <a:p>
            <a:pPr algn="ctr"/>
            <a:r>
              <a:rPr lang="en-US" sz="2000" b="1" u="sng" dirty="0">
                <a:solidFill>
                  <a:schemeClr val="accent6">
                    <a:lumMod val="75000"/>
                  </a:schemeClr>
                </a:solidFill>
                <a:latin typeface="Roboto"/>
              </a:rPr>
              <a:t>microeconomic </a:t>
            </a:r>
            <a:r>
              <a:rPr lang="tr-TR" sz="2000" b="1" u="sng" dirty="0">
                <a:solidFill>
                  <a:schemeClr val="accent6">
                    <a:lumMod val="75000"/>
                  </a:schemeClr>
                </a:solidFill>
                <a:latin typeface="Roboto"/>
              </a:rPr>
              <a:t>C</a:t>
            </a:r>
            <a:r>
              <a:rPr lang="en-US" sz="2000" b="1" u="sng" dirty="0">
                <a:solidFill>
                  <a:schemeClr val="accent6">
                    <a:lumMod val="75000"/>
                  </a:schemeClr>
                </a:solidFill>
                <a:latin typeface="Roboto"/>
              </a:rPr>
              <a:t> social reform in the next two</a:t>
            </a:r>
          </a:p>
          <a:p>
            <a:pPr algn="ctr"/>
            <a:r>
              <a:rPr lang="en-US" sz="2000" b="1" u="sng" dirty="0">
                <a:solidFill>
                  <a:schemeClr val="accent6">
                    <a:lumMod val="75000"/>
                  </a:schemeClr>
                </a:solidFill>
                <a:latin typeface="Roboto"/>
              </a:rPr>
              <a:t>decade</a:t>
            </a:r>
            <a:r>
              <a:rPr lang="en-US" sz="2000" b="1" dirty="0">
                <a:solidFill>
                  <a:srgbClr val="FF4D4D"/>
                </a:solidFill>
                <a:latin typeface="Roboto"/>
              </a:rPr>
              <a:t>, and needs to be a material part of policy and</a:t>
            </a:r>
            <a:r>
              <a:rPr lang="tr-TR" sz="2000" b="1" dirty="0">
                <a:solidFill>
                  <a:srgbClr val="FF4D4D"/>
                </a:solidFill>
                <a:latin typeface="Roboto"/>
              </a:rPr>
              <a:t> </a:t>
            </a:r>
            <a:r>
              <a:rPr lang="en-US" sz="2000" b="1" dirty="0">
                <a:solidFill>
                  <a:srgbClr val="FF4D4D"/>
                </a:solidFill>
                <a:latin typeface="Roboto"/>
              </a:rPr>
              <a:t>trade consideration at all levels of thinking in the public</a:t>
            </a:r>
            <a:r>
              <a:rPr lang="tr-TR" sz="2000" b="1" dirty="0">
                <a:solidFill>
                  <a:srgbClr val="FF4D4D"/>
                </a:solidFill>
                <a:latin typeface="Roboto"/>
              </a:rPr>
              <a:t> </a:t>
            </a:r>
            <a:r>
              <a:rPr lang="en-US" sz="2000" b="1" dirty="0">
                <a:solidFill>
                  <a:srgbClr val="FF4D4D"/>
                </a:solidFill>
                <a:latin typeface="Roboto"/>
              </a:rPr>
              <a:t>and private sector.</a:t>
            </a:r>
            <a:endParaRPr lang="tr-TR" sz="2000" b="1" dirty="0">
              <a:solidFill>
                <a:srgbClr val="FF4D4D"/>
              </a:solidFill>
              <a:latin typeface="Roboto"/>
            </a:endParaRPr>
          </a:p>
        </p:txBody>
      </p:sp>
      <p:sp>
        <p:nvSpPr>
          <p:cNvPr id="3" name="Dikdörtgen 2">
            <a:extLst>
              <a:ext uri="{FF2B5EF4-FFF2-40B4-BE49-F238E27FC236}">
                <a16:creationId xmlns:a16="http://schemas.microsoft.com/office/drawing/2014/main" id="{6E737B08-5C1A-4C68-81C9-5AEF491C6529}"/>
              </a:ext>
            </a:extLst>
          </p:cNvPr>
          <p:cNvSpPr/>
          <p:nvPr/>
        </p:nvSpPr>
        <p:spPr>
          <a:xfrm>
            <a:off x="7816645" y="6259135"/>
            <a:ext cx="437535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1200" dirty="0"/>
              <a:t>Kaynak: http://reinventure.com.au/wp-content/uploads/2016/10/GlobalDataWarsReportReinventure.pdf</a:t>
            </a:r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D5CBA1DB-03F9-409B-A281-8C7146D432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76" b="1701"/>
          <a:stretch/>
        </p:blipFill>
        <p:spPr>
          <a:xfrm>
            <a:off x="461041" y="629264"/>
            <a:ext cx="4505325" cy="5447072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150E9DD0-6D9F-4E0D-95B5-CC66BB19985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622" y="6362072"/>
            <a:ext cx="2154700" cy="308365"/>
          </a:xfrm>
          <a:prstGeom prst="rect">
            <a:avLst/>
          </a:prstGeom>
        </p:spPr>
      </p:pic>
      <p:sp>
        <p:nvSpPr>
          <p:cNvPr id="8" name="Dikdörtgen 7">
            <a:extLst>
              <a:ext uri="{FF2B5EF4-FFF2-40B4-BE49-F238E27FC236}">
                <a16:creationId xmlns:a16="http://schemas.microsoft.com/office/drawing/2014/main" id="{03DA5044-85F7-425A-AF18-744B94726396}"/>
              </a:ext>
            </a:extLst>
          </p:cNvPr>
          <p:cNvSpPr/>
          <p:nvPr/>
        </p:nvSpPr>
        <p:spPr>
          <a:xfrm>
            <a:off x="3079795" y="343528"/>
            <a:ext cx="6032421" cy="5909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tr-TR" sz="3600" b="1" dirty="0">
                <a:solidFill>
                  <a:srgbClr val="FF4D4D"/>
                </a:solidFill>
                <a:latin typeface="Roboto"/>
              </a:rPr>
              <a:t>Başkaları bana ne demiyor</a:t>
            </a:r>
          </a:p>
        </p:txBody>
      </p:sp>
      <p:sp>
        <p:nvSpPr>
          <p:cNvPr id="5" name="Dikdörtgen 4">
            <a:extLst>
              <a:ext uri="{FF2B5EF4-FFF2-40B4-BE49-F238E27FC236}">
                <a16:creationId xmlns:a16="http://schemas.microsoft.com/office/drawing/2014/main" id="{D56DFCFB-08D1-473F-9000-CEED9A17302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4" name="Dikdörtgen 3">
            <a:extLst>
              <a:ext uri="{FF2B5EF4-FFF2-40B4-BE49-F238E27FC236}">
                <a16:creationId xmlns:a16="http://schemas.microsoft.com/office/drawing/2014/main" id="{2CB8BCED-40F9-443F-BCB7-C393F3D13C7F}"/>
              </a:ext>
            </a:extLst>
          </p:cNvPr>
          <p:cNvSpPr/>
          <p:nvPr/>
        </p:nvSpPr>
        <p:spPr>
          <a:xfrm>
            <a:off x="1891146" y="2281535"/>
            <a:ext cx="9445336" cy="15881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sz="3600" b="1" dirty="0">
                <a:solidFill>
                  <a:srgbClr val="FF4D4D"/>
                </a:solidFill>
                <a:latin typeface="Roboto"/>
              </a:rPr>
              <a:t>data is the single biggest lever for</a:t>
            </a:r>
          </a:p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sz="3600" b="1" dirty="0">
                <a:solidFill>
                  <a:srgbClr val="FF4D4D"/>
                </a:solidFill>
                <a:latin typeface="Roboto"/>
              </a:rPr>
              <a:t>microeconomic </a:t>
            </a:r>
            <a:r>
              <a:rPr lang="tr-TR" sz="3600" b="1" dirty="0">
                <a:solidFill>
                  <a:srgbClr val="FF4D4D"/>
                </a:solidFill>
                <a:latin typeface="Roboto"/>
              </a:rPr>
              <a:t>C</a:t>
            </a:r>
            <a:r>
              <a:rPr lang="en-US" sz="3600" b="1" dirty="0">
                <a:solidFill>
                  <a:srgbClr val="FF4D4D"/>
                </a:solidFill>
                <a:latin typeface="Roboto"/>
              </a:rPr>
              <a:t> social reform in the next two</a:t>
            </a:r>
            <a:r>
              <a:rPr lang="tr-TR" sz="3600" b="1" dirty="0">
                <a:solidFill>
                  <a:srgbClr val="FF4D4D"/>
                </a:solidFill>
                <a:latin typeface="Roboto"/>
              </a:rPr>
              <a:t> </a:t>
            </a:r>
            <a:r>
              <a:rPr lang="en-US" sz="3600" b="1" dirty="0">
                <a:solidFill>
                  <a:srgbClr val="FF4D4D"/>
                </a:solidFill>
                <a:latin typeface="Roboto"/>
              </a:rPr>
              <a:t>decade</a:t>
            </a:r>
            <a:endParaRPr lang="tr-TR" sz="3600" b="1" dirty="0">
              <a:solidFill>
                <a:srgbClr val="FF4D4D"/>
              </a:solidFill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39259195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8" grpId="0"/>
      <p:bldP spid="5" grpId="0" animBg="1"/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Resim 9">
            <a:extLst>
              <a:ext uri="{FF2B5EF4-FFF2-40B4-BE49-F238E27FC236}">
                <a16:creationId xmlns:a16="http://schemas.microsoft.com/office/drawing/2014/main" id="{9AEB6DEB-843E-46D7-ABC5-DCDEEBDAAF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5613" y="691236"/>
            <a:ext cx="8160774" cy="4590435"/>
          </a:xfrm>
          <a:prstGeom prst="rect">
            <a:avLst/>
          </a:prstGeom>
        </p:spPr>
      </p:pic>
      <p:sp>
        <p:nvSpPr>
          <p:cNvPr id="11" name="Dikdörtgen 10">
            <a:extLst>
              <a:ext uri="{FF2B5EF4-FFF2-40B4-BE49-F238E27FC236}">
                <a16:creationId xmlns:a16="http://schemas.microsoft.com/office/drawing/2014/main" id="{766A35B1-E763-4D2C-9775-9A19A0B63BF1}"/>
              </a:ext>
            </a:extLst>
          </p:cNvPr>
          <p:cNvSpPr/>
          <p:nvPr/>
        </p:nvSpPr>
        <p:spPr>
          <a:xfrm>
            <a:off x="7207045" y="6202996"/>
            <a:ext cx="480797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1200" dirty="0"/>
              <a:t>Kaynak:</a:t>
            </a:r>
          </a:p>
          <a:p>
            <a:r>
              <a:rPr lang="tr-TR" sz="1200" dirty="0"/>
              <a:t>https://medium.com/@adeolaadesina/data-is-the-new-oil-2947ed8804f6</a:t>
            </a: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58485D89-12D5-4850-BBDB-E0C522B4E08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622" y="6362072"/>
            <a:ext cx="2154700" cy="308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727843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dörtgen 1">
            <a:extLst>
              <a:ext uri="{FF2B5EF4-FFF2-40B4-BE49-F238E27FC236}">
                <a16:creationId xmlns:a16="http://schemas.microsoft.com/office/drawing/2014/main" id="{3BBC7655-C4E7-402B-8D43-12971C66083E}"/>
              </a:ext>
            </a:extLst>
          </p:cNvPr>
          <p:cNvSpPr/>
          <p:nvPr/>
        </p:nvSpPr>
        <p:spPr>
          <a:xfrm>
            <a:off x="7256207" y="2278052"/>
            <a:ext cx="462116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121212"/>
                </a:solidFill>
                <a:latin typeface="MiloTE"/>
              </a:rPr>
              <a:t>A century ago, the resource in question was oil. Now similar concerns are being raised by the giants that deal in </a:t>
            </a:r>
            <a:r>
              <a:rPr lang="en-US" sz="2400" i="1" dirty="0">
                <a:solidFill>
                  <a:srgbClr val="121212"/>
                </a:solidFill>
                <a:latin typeface="MiloTE"/>
              </a:rPr>
              <a:t>data, the oil of the digital era</a:t>
            </a:r>
            <a:r>
              <a:rPr lang="en-US" sz="2400" dirty="0">
                <a:solidFill>
                  <a:srgbClr val="121212"/>
                </a:solidFill>
                <a:latin typeface="MiloTE"/>
              </a:rPr>
              <a:t>. These titans—Alphabet (Google’s parent company), Amazon, Apple, Facebook and Microsoft—look unstoppable. </a:t>
            </a:r>
            <a:endParaRPr lang="tr-TR" sz="2400" dirty="0">
              <a:latin typeface="Roboto"/>
            </a:endParaRPr>
          </a:p>
        </p:txBody>
      </p:sp>
      <p:grpSp>
        <p:nvGrpSpPr>
          <p:cNvPr id="8" name="Grup 7">
            <a:extLst>
              <a:ext uri="{FF2B5EF4-FFF2-40B4-BE49-F238E27FC236}">
                <a16:creationId xmlns:a16="http://schemas.microsoft.com/office/drawing/2014/main" id="{1839C123-2BBD-4DFC-8EB9-F03FB42F472C}"/>
              </a:ext>
            </a:extLst>
          </p:cNvPr>
          <p:cNvGrpSpPr/>
          <p:nvPr/>
        </p:nvGrpSpPr>
        <p:grpSpPr>
          <a:xfrm>
            <a:off x="185122" y="133187"/>
            <a:ext cx="6905625" cy="6724813"/>
            <a:chOff x="185122" y="133187"/>
            <a:chExt cx="6905625" cy="6724813"/>
          </a:xfrm>
        </p:grpSpPr>
        <p:pic>
          <p:nvPicPr>
            <p:cNvPr id="4" name="Resim 3">
              <a:extLst>
                <a:ext uri="{FF2B5EF4-FFF2-40B4-BE49-F238E27FC236}">
                  <a16:creationId xmlns:a16="http://schemas.microsoft.com/office/drawing/2014/main" id="{5C94FF74-8664-478E-B5AA-B3C63C05AE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5122" y="1114425"/>
              <a:ext cx="6905625" cy="5743575"/>
            </a:xfrm>
            <a:prstGeom prst="rect">
              <a:avLst/>
            </a:prstGeom>
          </p:spPr>
        </p:pic>
        <p:pic>
          <p:nvPicPr>
            <p:cNvPr id="7" name="Resim 6">
              <a:extLst>
                <a:ext uri="{FF2B5EF4-FFF2-40B4-BE49-F238E27FC236}">
                  <a16:creationId xmlns:a16="http://schemas.microsoft.com/office/drawing/2014/main" id="{B2664951-D4EB-45E4-BD02-A286098FC1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172" t="19892" r="18172" b="19974"/>
            <a:stretch/>
          </p:blipFill>
          <p:spPr>
            <a:xfrm>
              <a:off x="2595717" y="133187"/>
              <a:ext cx="2349910" cy="1165428"/>
            </a:xfrm>
            <a:prstGeom prst="rect">
              <a:avLst/>
            </a:prstGeom>
          </p:spPr>
        </p:pic>
      </p:grpSp>
      <p:sp>
        <p:nvSpPr>
          <p:cNvPr id="3" name="Dikdörtgen 2">
            <a:extLst>
              <a:ext uri="{FF2B5EF4-FFF2-40B4-BE49-F238E27FC236}">
                <a16:creationId xmlns:a16="http://schemas.microsoft.com/office/drawing/2014/main" id="{7058D4B7-6887-4569-849A-E593C158F671}"/>
              </a:ext>
            </a:extLst>
          </p:cNvPr>
          <p:cNvSpPr/>
          <p:nvPr/>
        </p:nvSpPr>
        <p:spPr>
          <a:xfrm>
            <a:off x="519953" y="1502003"/>
            <a:ext cx="6436659" cy="1008116"/>
          </a:xfrm>
          <a:prstGeom prst="rect">
            <a:avLst/>
          </a:prstGeom>
          <a:noFill/>
          <a:ln w="57150">
            <a:solidFill>
              <a:srgbClr val="EE1C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pic>
        <p:nvPicPr>
          <p:cNvPr id="9" name="Resim 8">
            <a:extLst>
              <a:ext uri="{FF2B5EF4-FFF2-40B4-BE49-F238E27FC236}">
                <a16:creationId xmlns:a16="http://schemas.microsoft.com/office/drawing/2014/main" id="{78EF55F7-5C75-4E60-B334-D02EE96B511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622" y="6362072"/>
            <a:ext cx="2154700" cy="308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8378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theme/theme1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</TotalTime>
  <Words>493</Words>
  <Application>Microsoft Office PowerPoint</Application>
  <PresentationFormat>Geniş ekran</PresentationFormat>
  <Paragraphs>51</Paragraphs>
  <Slides>18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6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18</vt:i4>
      </vt:variant>
    </vt:vector>
  </HeadingPairs>
  <TitlesOfParts>
    <vt:vector size="25" baseType="lpstr">
      <vt:lpstr>Arial</vt:lpstr>
      <vt:lpstr>Calibri</vt:lpstr>
      <vt:lpstr>Calibri Light</vt:lpstr>
      <vt:lpstr>MiloTE</vt:lpstr>
      <vt:lpstr>Open-Sans</vt:lpstr>
      <vt:lpstr>Roboto</vt:lpstr>
      <vt:lpstr>Office Teması</vt:lpstr>
      <vt:lpstr>Neden makine öğrenmesi?  Yeni çağın petrolü: veri</vt:lpstr>
      <vt:lpstr>Taşınabilir Depolama Son 20 Yıl</vt:lpstr>
      <vt:lpstr>1 USB Kaç Ağaç Eder?</vt:lpstr>
      <vt:lpstr>Veri Artış Tahmini</vt:lpstr>
      <vt:lpstr>Kritik Veri Trendi</vt:lpstr>
      <vt:lpstr>Veri mi artıyormuş? </vt:lpstr>
      <vt:lpstr>PowerPoint Sunusu</vt:lpstr>
      <vt:lpstr>PowerPoint Sunusu</vt:lpstr>
      <vt:lpstr>PowerPoint Sunusu</vt:lpstr>
      <vt:lpstr>Farkında Olanlar Var!</vt:lpstr>
      <vt:lpstr>Ülkemizde Farkında  Olanlar</vt:lpstr>
      <vt:lpstr>Kamu</vt:lpstr>
      <vt:lpstr>Yıl 2014: ABD Hükümetinin İşlediği Veri</vt:lpstr>
      <vt:lpstr>PowerPoint Sunusu</vt:lpstr>
      <vt:lpstr>PowerPoint Sunusu</vt:lpstr>
      <vt:lpstr>PowerPoint Sunusu</vt:lpstr>
      <vt:lpstr>Bütün bu cihazlar veri üretmeye başladığında buna hazır olacak mısınız?</vt:lpstr>
      <vt:lpstr>Hazırlıksız yakalanmayın.  Şimdiden tedbirinizi alın.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Neden makine öğrenmesi?</dc:title>
  <dc:creator>Erkan ŞİRİN</dc:creator>
  <cp:lastModifiedBy>Erkan ŞİRİN</cp:lastModifiedBy>
  <cp:revision>9</cp:revision>
  <dcterms:created xsi:type="dcterms:W3CDTF">2019-10-01T08:41:24Z</dcterms:created>
  <dcterms:modified xsi:type="dcterms:W3CDTF">2019-10-02T12:15:38Z</dcterms:modified>
</cp:coreProperties>
</file>